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9"/>
  </p:notesMasterIdLst>
  <p:handoutMasterIdLst>
    <p:handoutMasterId r:id="rId100"/>
  </p:handoutMasterIdLst>
  <p:sldIdLst>
    <p:sldId id="370" r:id="rId2"/>
    <p:sldId id="289" r:id="rId3"/>
    <p:sldId id="279" r:id="rId4"/>
    <p:sldId id="288" r:id="rId5"/>
    <p:sldId id="272" r:id="rId6"/>
    <p:sldId id="274" r:id="rId7"/>
    <p:sldId id="275" r:id="rId8"/>
    <p:sldId id="276" r:id="rId9"/>
    <p:sldId id="286" r:id="rId10"/>
    <p:sldId id="287" r:id="rId11"/>
    <p:sldId id="280" r:id="rId12"/>
    <p:sldId id="281" r:id="rId13"/>
    <p:sldId id="282" r:id="rId14"/>
    <p:sldId id="283" r:id="rId15"/>
    <p:sldId id="277" r:id="rId16"/>
    <p:sldId id="284" r:id="rId17"/>
    <p:sldId id="285"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59" r:id="rId88"/>
    <p:sldId id="360" r:id="rId89"/>
    <p:sldId id="361" r:id="rId90"/>
    <p:sldId id="362" r:id="rId91"/>
    <p:sldId id="363" r:id="rId92"/>
    <p:sldId id="364" r:id="rId93"/>
    <p:sldId id="365" r:id="rId94"/>
    <p:sldId id="366" r:id="rId95"/>
    <p:sldId id="367" r:id="rId96"/>
    <p:sldId id="368" r:id="rId97"/>
    <p:sldId id="369" r:id="rId98"/>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52" autoAdjust="0"/>
    <p:restoredTop sz="91183" autoAdjust="0"/>
  </p:normalViewPr>
  <p:slideViewPr>
    <p:cSldViewPr snapToGrid="0" snapToObjects="1">
      <p:cViewPr>
        <p:scale>
          <a:sx n="110" d="100"/>
          <a:sy n="11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80" d="100"/>
          <a:sy n="80" d="100"/>
        </p:scale>
        <p:origin x="-1962"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72" tIns="46586" rIns="93172" bIns="46586"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3172" tIns="46586" rIns="93172" bIns="46586" rtlCol="0"/>
          <a:lstStyle>
            <a:lvl1pPr algn="r" fontAlgn="auto">
              <a:spcBef>
                <a:spcPts val="0"/>
              </a:spcBef>
              <a:spcAft>
                <a:spcPts val="0"/>
              </a:spcAft>
              <a:defRPr sz="1300" smtClean="0">
                <a:latin typeface="+mn-lt"/>
                <a:cs typeface="+mn-cs"/>
              </a:defRPr>
            </a:lvl1pPr>
          </a:lstStyle>
          <a:p>
            <a:pPr>
              <a:defRPr/>
            </a:pPr>
            <a:r>
              <a:rPr lang="en-US" smtClean="0"/>
              <a:t>10/24/13</a:t>
            </a:r>
            <a:endParaRPr lang="en-US" dirty="0"/>
          </a:p>
        </p:txBody>
      </p:sp>
      <p:sp>
        <p:nvSpPr>
          <p:cNvPr id="4" name="Footer Placeholder 3"/>
          <p:cNvSpPr>
            <a:spLocks noGrp="1"/>
          </p:cNvSpPr>
          <p:nvPr>
            <p:ph type="ftr" sz="quarter" idx="2"/>
          </p:nvPr>
        </p:nvSpPr>
        <p:spPr>
          <a:xfrm>
            <a:off x="0" y="8831263"/>
            <a:ext cx="3038475" cy="463550"/>
          </a:xfrm>
          <a:prstGeom prst="rect">
            <a:avLst/>
          </a:prstGeom>
        </p:spPr>
        <p:txBody>
          <a:bodyPr vert="horz" lIns="93172" tIns="46586" rIns="93172" bIns="46586" rtlCol="0" anchor="b"/>
          <a:lstStyle>
            <a:lvl1pPr algn="l" fontAlgn="auto">
              <a:spcBef>
                <a:spcPts val="0"/>
              </a:spcBef>
              <a:spcAft>
                <a:spcPts val="0"/>
              </a:spcAft>
              <a:defRPr sz="1300" smtClean="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3172" tIns="46586" rIns="93172" bIns="46586" rtlCol="0" anchor="b"/>
          <a:lstStyle>
            <a:lvl1pPr algn="r" fontAlgn="auto">
              <a:spcBef>
                <a:spcPts val="0"/>
              </a:spcBef>
              <a:spcAft>
                <a:spcPts val="0"/>
              </a:spcAft>
              <a:defRPr sz="1300">
                <a:latin typeface="+mn-lt"/>
                <a:cs typeface="+mn-cs"/>
              </a:defRPr>
            </a:lvl1pPr>
          </a:lstStyle>
          <a:p>
            <a:pPr>
              <a:defRPr/>
            </a:pPr>
            <a:fld id="{DA5C08E9-EA02-4AEA-AF03-0456CE2889F3}" type="slidenum">
              <a:rPr lang="en-US"/>
              <a:pPr>
                <a:defRPr/>
              </a:pPr>
              <a:t>‹#›</a:t>
            </a:fld>
            <a:endParaRPr lang="en-US" dirty="0"/>
          </a:p>
        </p:txBody>
      </p:sp>
    </p:spTree>
    <p:extLst>
      <p:ext uri="{BB962C8B-B14F-4D97-AF65-F5344CB8AC3E}">
        <p14:creationId xmlns="" xmlns:p14="http://schemas.microsoft.com/office/powerpoint/2010/main" val="351119562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72" tIns="46586" rIns="93172" bIns="46586"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3172" tIns="46586" rIns="93172" bIns="46586" rtlCol="0"/>
          <a:lstStyle>
            <a:lvl1pPr algn="r" fontAlgn="auto">
              <a:spcBef>
                <a:spcPts val="0"/>
              </a:spcBef>
              <a:spcAft>
                <a:spcPts val="0"/>
              </a:spcAft>
              <a:defRPr sz="1300" dirty="0">
                <a:latin typeface="+mn-lt"/>
                <a:cs typeface="+mn-cs"/>
              </a:defRPr>
            </a:lvl1pPr>
          </a:lstStyle>
          <a:p>
            <a:pPr>
              <a:defRPr/>
            </a:pPr>
            <a:r>
              <a:rPr lang="en-US" smtClean="0"/>
              <a:t>10/24/13</a:t>
            </a:r>
            <a:endParaRPr lang="en-US"/>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3172" tIns="46586" rIns="93172" bIns="46586"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31263"/>
            <a:ext cx="3038475" cy="463550"/>
          </a:xfrm>
          <a:prstGeom prst="rect">
            <a:avLst/>
          </a:prstGeom>
        </p:spPr>
        <p:txBody>
          <a:bodyPr vert="horz" lIns="93172" tIns="46586" rIns="93172" bIns="46586" rtlCol="0" anchor="b"/>
          <a:lstStyle>
            <a:lvl1pPr algn="l" fontAlgn="auto">
              <a:spcBef>
                <a:spcPts val="0"/>
              </a:spcBef>
              <a:spcAft>
                <a:spcPts val="0"/>
              </a:spcAft>
              <a:defRPr sz="13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3172" tIns="46586" rIns="93172" bIns="46586" rtlCol="0" anchor="b"/>
          <a:lstStyle>
            <a:lvl1pPr algn="r" fontAlgn="auto">
              <a:spcBef>
                <a:spcPts val="0"/>
              </a:spcBef>
              <a:spcAft>
                <a:spcPts val="0"/>
              </a:spcAft>
              <a:defRPr sz="1300">
                <a:latin typeface="+mn-lt"/>
                <a:cs typeface="+mn-cs"/>
              </a:defRPr>
            </a:lvl1pPr>
          </a:lstStyle>
          <a:p>
            <a:pPr>
              <a:defRPr/>
            </a:pPr>
            <a:fld id="{7176D63B-0881-458B-A528-824353F9BEAD}" type="slidenum">
              <a:rPr lang="en-US"/>
              <a:pPr>
                <a:defRPr/>
              </a:pPr>
              <a:t>‹#›</a:t>
            </a:fld>
            <a:endParaRPr lang="en-US" dirty="0"/>
          </a:p>
        </p:txBody>
      </p:sp>
      <p:sp>
        <p:nvSpPr>
          <p:cNvPr id="8" name="Slide Image Placeholder 7"/>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a:p>
        </p:txBody>
      </p:sp>
    </p:spTree>
    <p:extLst>
      <p:ext uri="{BB962C8B-B14F-4D97-AF65-F5344CB8AC3E}">
        <p14:creationId xmlns="" xmlns:p14="http://schemas.microsoft.com/office/powerpoint/2010/main" val="648402760"/>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defTabSz="457200"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defTabSz="457200"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defTabSz="457200"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defTabSz="457200"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nij.ncjrs.gov/multimedia/video-campbell.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news.virginia.edu/content/uva-s-laughon-testing-rape-kit-dye-will-work-all-skin-color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hawaii.edu/hivandaids/Sexual%20Assault%20Suspect%20Examination%20Form.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ncjrs.gov/pdffiles1/ovw/206554.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10/24/13</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76D63B-0881-458B-A528-824353F9BEAD}" type="slidenum">
              <a:rPr lang="en-US" smtClean="0"/>
              <a:pPr>
                <a:defRPr/>
              </a:pPr>
              <a:t>1</a:t>
            </a:fld>
            <a:endParaRPr lang="en-US" dirty="0"/>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lIns="93164" tIns="46582" rIns="93164" bIns="46582" numCol="1" anchor="t" anchorCtr="0" compatLnSpc="1">
            <a:prstTxWarp prst="textNoShape">
              <a:avLst/>
            </a:prstTxWarp>
          </a:bodyPr>
          <a:lstStyle/>
          <a:p>
            <a:pPr eaLnBrk="1" hangingPunct="1">
              <a:spcBef>
                <a:spcPct val="0"/>
              </a:spcBef>
            </a:pPr>
            <a:r>
              <a:rPr lang="en-US" b="1" u="sng" dirty="0" smtClean="0"/>
              <a:t>Suggested Commentary: </a:t>
            </a:r>
          </a:p>
          <a:p>
            <a:pPr eaLnBrk="1" hangingPunct="1">
              <a:spcBef>
                <a:spcPct val="0"/>
              </a:spcBef>
            </a:pPr>
            <a:r>
              <a:rPr lang="en-US" dirty="0" smtClean="0"/>
              <a:t>Examples of ongoing research: </a:t>
            </a:r>
          </a:p>
          <a:p>
            <a:pPr eaLnBrk="1" hangingPunct="1">
              <a:spcBef>
                <a:spcPct val="0"/>
              </a:spcBef>
              <a:buFontTx/>
              <a:buChar char="•"/>
            </a:pPr>
            <a:r>
              <a:rPr lang="en-US" dirty="0" smtClean="0"/>
              <a:t>Effort to determine whether it is possible to distinguish genital micro-tears caused by consensual sex from those caused by non-consensual sex. </a:t>
            </a:r>
          </a:p>
          <a:p>
            <a:pPr eaLnBrk="1" hangingPunct="1">
              <a:spcBef>
                <a:spcPct val="0"/>
              </a:spcBef>
              <a:buFontTx/>
              <a:buChar char="•"/>
            </a:pPr>
            <a:r>
              <a:rPr lang="en-US" dirty="0" smtClean="0"/>
              <a:t>Effort to extend time frame for evidence collection of DNA and drugs. </a:t>
            </a:r>
          </a:p>
          <a:p>
            <a:pPr eaLnBrk="1" hangingPunct="1">
              <a:spcBef>
                <a:spcPct val="0"/>
              </a:spcBef>
            </a:pPr>
            <a:endParaRPr lang="en-US" dirty="0" smtClean="0"/>
          </a:p>
          <a:p>
            <a:pPr eaLnBrk="1" hangingPunct="1">
              <a:spcBef>
                <a:spcPct val="0"/>
              </a:spcBef>
            </a:pPr>
            <a:r>
              <a:rPr lang="en-US" b="1" dirty="0" smtClean="0"/>
              <a:t>Expanding practice: </a:t>
            </a:r>
          </a:p>
          <a:p>
            <a:pPr eaLnBrk="1" hangingPunct="1">
              <a:spcBef>
                <a:spcPct val="0"/>
              </a:spcBef>
              <a:buFontTx/>
              <a:buChar char="•"/>
            </a:pPr>
            <a:r>
              <a:rPr lang="en-US" dirty="0" smtClean="0"/>
              <a:t>Forensic nurses work in a variety of fields in addition to sexual assault, including: domestic violence, child abuse and neglect, elder mistreatment, death investigations, corrections, and in the aftermath of mass disasters.  </a:t>
            </a:r>
          </a:p>
          <a:p>
            <a:pPr eaLnBrk="1" hangingPunct="1">
              <a:spcBef>
                <a:spcPct val="0"/>
              </a:spcBef>
              <a:buFontTx/>
              <a:buNone/>
            </a:pPr>
            <a:endParaRPr lang="en-US" dirty="0" smtClean="0"/>
          </a:p>
          <a:p>
            <a:pPr eaLnBrk="1" hangingPunct="1">
              <a:spcBef>
                <a:spcPct val="0"/>
              </a:spcBef>
              <a:buFontTx/>
              <a:buNone/>
            </a:pPr>
            <a:r>
              <a:rPr lang="en-US" b="1" dirty="0" smtClean="0"/>
              <a:t>Source:</a:t>
            </a:r>
            <a:r>
              <a:rPr lang="en-US" dirty="0" smtClean="0"/>
              <a:t> </a:t>
            </a:r>
            <a:r>
              <a:rPr lang="en-US" i="1" dirty="0" smtClean="0"/>
              <a:t>What is Forensic Nursing?</a:t>
            </a:r>
            <a:r>
              <a:rPr lang="en-US" dirty="0" smtClean="0"/>
              <a:t>, International Association of Forensic Nurses, http://www.iafn.org/displaycommon.cfm?an=1&amp;subarticlenbr=137 (last visited March 6, 2013). </a:t>
            </a:r>
          </a:p>
        </p:txBody>
      </p:sp>
      <p:sp>
        <p:nvSpPr>
          <p:cNvPr id="39940" name="Slide Number Placeholder 3"/>
          <p:cNvSpPr txBox="1">
            <a:spLocks noGrp="1"/>
          </p:cNvSpPr>
          <p:nvPr/>
        </p:nvSpPr>
        <p:spPr bwMode="auto">
          <a:xfrm>
            <a:off x="3970338" y="8831263"/>
            <a:ext cx="3038475" cy="463550"/>
          </a:xfrm>
          <a:prstGeom prst="rect">
            <a:avLst/>
          </a:prstGeom>
          <a:noFill/>
          <a:ln w="9525">
            <a:noFill/>
            <a:miter lim="800000"/>
            <a:headEnd/>
            <a:tailEnd/>
          </a:ln>
        </p:spPr>
        <p:txBody>
          <a:bodyPr lIns="93164" tIns="46582" rIns="93164" bIns="46582" anchor="b"/>
          <a:lstStyle/>
          <a:p>
            <a:pPr algn="r" defTabSz="441325"/>
            <a:fld id="{40E1E3E2-7BF0-4E1F-86F6-A1E7032E349C}" type="slidenum">
              <a:rPr lang="en-US" sz="1200">
                <a:latin typeface="Calibri" pitchFamily="34" charset="0"/>
              </a:rPr>
              <a:pPr algn="r" defTabSz="441325"/>
              <a:t>10</a:t>
            </a:fld>
            <a:endParaRPr lang="en-US" sz="1200">
              <a:latin typeface="Calibri" pitchFamily="34" charset="0"/>
            </a:endParaRPr>
          </a:p>
        </p:txBody>
      </p:sp>
      <p:sp>
        <p:nvSpPr>
          <p:cNvPr id="8" name="Footer Placeholder 7"/>
          <p:cNvSpPr>
            <a:spLocks noGrp="1"/>
          </p:cNvSpPr>
          <p:nvPr>
            <p:ph type="ftr" sz="quarter" idx="11"/>
          </p:nvPr>
        </p:nvSpPr>
        <p:spPr/>
        <p:txBody>
          <a:bodyPr/>
          <a:lstStyle/>
          <a:p>
            <a:pPr>
              <a:defRPr/>
            </a:pPr>
            <a:endParaRPr lang="en-US"/>
          </a:p>
        </p:txBody>
      </p:sp>
      <p:sp>
        <p:nvSpPr>
          <p:cNvPr id="7" name="Date Placeholder 6"/>
          <p:cNvSpPr>
            <a:spLocks noGrp="1"/>
          </p:cNvSpPr>
          <p:nvPr>
            <p:ph type="dt" idx="12"/>
          </p:nvPr>
        </p:nvSpPr>
        <p:spPr/>
        <p:txBody>
          <a:bodyPr/>
          <a:lstStyle/>
          <a:p>
            <a:pPr>
              <a:defRPr/>
            </a:pPr>
            <a:r>
              <a:rPr lang="en-US" smtClean="0"/>
              <a:t>10/24/13</a:t>
            </a:r>
            <a:endParaRPr lang="en-US"/>
          </a:p>
        </p:txBody>
      </p:sp>
      <p:sp>
        <p:nvSpPr>
          <p:cNvPr id="9" name="Header Placeholder 8"/>
          <p:cNvSpPr>
            <a:spLocks noGrp="1"/>
          </p:cNvSpPr>
          <p:nvPr>
            <p:ph type="hdr" sz="quarter" idx="13"/>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defTabSz="465138" eaLnBrk="1" hangingPunct="1">
              <a:spcBef>
                <a:spcPts val="438"/>
              </a:spcBef>
            </a:pPr>
            <a:r>
              <a:rPr lang="en-US" b="1" u="sng" dirty="0" smtClean="0">
                <a:cs typeface="Arial" pitchFamily="34" charset="0"/>
              </a:rPr>
              <a:t>Suggested Commentary: </a:t>
            </a:r>
            <a:endParaRPr lang="en-US" dirty="0" smtClean="0">
              <a:cs typeface="Arial" pitchFamily="34" charset="0"/>
            </a:endParaRPr>
          </a:p>
          <a:p>
            <a:pPr defTabSz="465138" eaLnBrk="1" hangingPunct="1">
              <a:spcBef>
                <a:spcPts val="438"/>
              </a:spcBef>
              <a:buFontTx/>
              <a:buChar char="•"/>
            </a:pPr>
            <a:r>
              <a:rPr lang="en-US" dirty="0" smtClean="0">
                <a:cs typeface="Arial" pitchFamily="34" charset="0"/>
              </a:rPr>
              <a:t>In 1988, Katie </a:t>
            </a:r>
            <a:r>
              <a:rPr lang="en-US" dirty="0" err="1" smtClean="0">
                <a:cs typeface="Arial" pitchFamily="34" charset="0"/>
              </a:rPr>
              <a:t>Feifer</a:t>
            </a:r>
            <a:r>
              <a:rPr lang="en-US" dirty="0" smtClean="0">
                <a:cs typeface="Arial" pitchFamily="34" charset="0"/>
              </a:rPr>
              <a:t> was raped at knifepoint by a man who pushed his way into her home and tied her up in her basement. At the time of the rape, Ms. </a:t>
            </a:r>
            <a:r>
              <a:rPr lang="en-US" dirty="0" err="1" smtClean="0">
                <a:cs typeface="Arial" pitchFamily="34" charset="0"/>
              </a:rPr>
              <a:t>Feifer</a:t>
            </a:r>
            <a:r>
              <a:rPr lang="en-US" dirty="0" smtClean="0">
                <a:cs typeface="Arial" pitchFamily="34" charset="0"/>
              </a:rPr>
              <a:t> worked at an advertising agency.  She now serves as the research and media director for the Voices and Faces Project, a national network of survivors willing to speak out publicly about the rape and abuse perpetrated against them,</a:t>
            </a:r>
            <a:r>
              <a:rPr lang="en-US" baseline="0" dirty="0" smtClean="0">
                <a:cs typeface="Arial" pitchFamily="34" charset="0"/>
              </a:rPr>
              <a:t> www.voicesandfaces.org.</a:t>
            </a:r>
            <a:endParaRPr lang="en-US" dirty="0" smtClean="0"/>
          </a:p>
          <a:p>
            <a:pPr defTabSz="465138" eaLnBrk="1" hangingPunct="1">
              <a:spcBef>
                <a:spcPts val="438"/>
              </a:spcBef>
              <a:buFontTx/>
              <a:buChar char="•"/>
            </a:pPr>
            <a:r>
              <a:rPr lang="en-US" dirty="0" smtClean="0"/>
              <a:t>This is an example of the problems rape victims encountered before there were healthcare providers specially trained to provide victims with effective medical care and evidence collection.</a:t>
            </a:r>
          </a:p>
        </p:txBody>
      </p:sp>
      <p:sp>
        <p:nvSpPr>
          <p:cNvPr id="5" name="Date Placeholder 4"/>
          <p:cNvSpPr>
            <a:spLocks noGrp="1"/>
          </p:cNvSpPr>
          <p:nvPr>
            <p:ph type="dt" sz="quarter" idx="1"/>
          </p:nvPr>
        </p:nvSpPr>
        <p:spPr/>
        <p:txBody>
          <a:bodyPr/>
          <a:lstStyle/>
          <a:p>
            <a:pPr>
              <a:defRPr/>
            </a:pPr>
            <a:r>
              <a:rPr lang="en-US" smtClean="0"/>
              <a:t>10/24/13</a:t>
            </a:r>
            <a:endParaRPr lang="en-US"/>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11</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u="sng" dirty="0" smtClean="0"/>
              <a:t>Suggested Commentary:  </a:t>
            </a:r>
          </a:p>
          <a:p>
            <a:pPr>
              <a:buFontTx/>
              <a:buChar char="•"/>
              <a:defRPr/>
            </a:pPr>
            <a:r>
              <a:rPr lang="en-US" dirty="0" smtClean="0"/>
              <a:t>Because few victims have serious, observable physical injuries, ER staff did not consider their cases urgent.</a:t>
            </a:r>
          </a:p>
          <a:p>
            <a:pPr>
              <a:buFontTx/>
              <a:buChar char="•"/>
              <a:defRPr/>
            </a:pPr>
            <a:r>
              <a:rPr lang="en-US" dirty="0" smtClean="0"/>
              <a:t>Victims are told not to urinate, defecate, brush teeth, shower, bathe, douche, drink or eat until after the medical forensic examination in order to preserve evidence. Some</a:t>
            </a:r>
            <a:r>
              <a:rPr lang="en-US" baseline="0" dirty="0" smtClean="0"/>
              <a:t> v</a:t>
            </a:r>
            <a:r>
              <a:rPr lang="en-US" dirty="0" smtClean="0"/>
              <a:t>ictims could not endure the long ER waits with these restrictions and just left.</a:t>
            </a:r>
          </a:p>
          <a:p>
            <a:pPr>
              <a:buFontTx/>
              <a:buChar char="•"/>
              <a:defRPr/>
            </a:pPr>
            <a:r>
              <a:rPr lang="en-US" b="1" dirty="0" smtClean="0"/>
              <a:t>Mistaken Assumptions: </a:t>
            </a:r>
            <a:r>
              <a:rPr lang="en-US" dirty="0" smtClean="0"/>
              <a:t>Uneducated medical staff assumed that, E.g.:</a:t>
            </a:r>
          </a:p>
          <a:p>
            <a:pPr marL="742950" lvl="1" indent="-285750">
              <a:buFontTx/>
              <a:buChar char="•"/>
              <a:defRPr/>
            </a:pPr>
            <a:r>
              <a:rPr lang="en-US" dirty="0" smtClean="0"/>
              <a:t>“Real” rape victims resist to the utmost and have grave physical injuries </a:t>
            </a:r>
          </a:p>
          <a:p>
            <a:pPr marL="742950" lvl="1" indent="-285750">
              <a:buFontTx/>
              <a:buChar char="•"/>
              <a:defRPr/>
            </a:pPr>
            <a:r>
              <a:rPr lang="en-US" dirty="0" smtClean="0"/>
              <a:t>“Real” rape victims have severe genital injuries</a:t>
            </a:r>
          </a:p>
          <a:p>
            <a:pPr>
              <a:buFontTx/>
              <a:buChar char="•"/>
              <a:defRPr/>
            </a:pPr>
            <a:r>
              <a:rPr lang="en-US" b="1" dirty="0" smtClean="0"/>
              <a:t>Victim Blaming</a:t>
            </a:r>
            <a:r>
              <a:rPr lang="en-US" dirty="0" smtClean="0"/>
              <a:t>: Uneducated medical staff asked patients accusatory questions, E.g.:</a:t>
            </a:r>
          </a:p>
          <a:p>
            <a:pPr marL="1143000" lvl="2" indent="-228600">
              <a:buFontTx/>
              <a:buChar char="•"/>
              <a:defRPr/>
            </a:pPr>
            <a:r>
              <a:rPr lang="en-US" dirty="0" smtClean="0"/>
              <a:t>“Why were you out so late? Why were you wearing such a skimpy skirt? Why didn’t you fight back?”</a:t>
            </a:r>
          </a:p>
          <a:p>
            <a:pPr>
              <a:buFontTx/>
              <a:buChar char="•"/>
              <a:defRPr/>
            </a:pPr>
            <a:r>
              <a:rPr lang="en-US" b="1" dirty="0" smtClean="0"/>
              <a:t>Emotional / Psychological Needs Unmet: </a:t>
            </a:r>
            <a:r>
              <a:rPr lang="en-US" dirty="0" smtClean="0"/>
              <a:t>Uneducated medical staff had little or no understating that absence of observable physical injuries did not mean victim was not profoundly injured psychologically. Exams were not conducted with respect.</a:t>
            </a:r>
          </a:p>
          <a:p>
            <a:pPr>
              <a:buFontTx/>
              <a:buChar char="•"/>
              <a:defRPr/>
            </a:pPr>
            <a:r>
              <a:rPr lang="en-US" b="1" dirty="0" smtClean="0"/>
              <a:t>Incompetent Evidence Collection: </a:t>
            </a:r>
            <a:r>
              <a:rPr lang="en-US" dirty="0" smtClean="0"/>
              <a:t>ER staff without specialized training were often inept and sometimes resentful of the hours-long exams and attention to detail the evidence kit requires.</a:t>
            </a:r>
          </a:p>
          <a:p>
            <a:pPr marL="285750" indent="-285750">
              <a:defRPr/>
            </a:pPr>
            <a:endParaRPr lang="en-US" dirty="0" smtClean="0"/>
          </a:p>
        </p:txBody>
      </p:sp>
      <p:sp>
        <p:nvSpPr>
          <p:cNvPr id="5" name="Date Placeholder 4"/>
          <p:cNvSpPr>
            <a:spLocks noGrp="1"/>
          </p:cNvSpPr>
          <p:nvPr>
            <p:ph type="dt" sz="quarter" idx="1"/>
          </p:nvPr>
        </p:nvSpPr>
        <p:spPr/>
        <p:txBody>
          <a:bodyPr/>
          <a:lstStyle/>
          <a:p>
            <a:pPr>
              <a:defRPr/>
            </a:pPr>
            <a:r>
              <a:rPr lang="en-US" smtClean="0"/>
              <a:t>10/24/13</a:t>
            </a:r>
            <a:endParaRPr lang="en-US"/>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12</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Date Placeholder 3"/>
          <p:cNvSpPr>
            <a:spLocks noGrp="1"/>
          </p:cNvSpPr>
          <p:nvPr>
            <p:ph type="dt" sz="quarter" idx="1"/>
          </p:nvPr>
        </p:nvSpPr>
        <p:spPr/>
        <p:txBody>
          <a:bodyPr/>
          <a:lstStyle/>
          <a:p>
            <a:pPr>
              <a:defRPr/>
            </a:pPr>
            <a:r>
              <a:rPr lang="en-US" smtClean="0"/>
              <a:t>10/24/13</a:t>
            </a:r>
            <a:endParaRPr lang="en-US"/>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13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r>
              <a:rPr lang="en-US" b="1" u="sng" dirty="0" smtClean="0"/>
              <a:t>Suggested Commentary:</a:t>
            </a:r>
            <a:endParaRPr lang="en-US" dirty="0" smtClean="0"/>
          </a:p>
          <a:p>
            <a:pPr>
              <a:buFontTx/>
              <a:buChar char="•"/>
            </a:pPr>
            <a:r>
              <a:rPr lang="en-US" dirty="0" smtClean="0"/>
              <a:t>Despite the flowering of SANE programs across the country, many communities cannot afford to establish SANE programs, or maintain them once established. Many victims are still examined by whoever is on ER duty when they arrive at the hospital, and these examinations may not be as well-conducted as those conducted by a SANE. Similarly, women who go to their primary physicians may encounter doctors without the specialized skill to conduct the examination.</a:t>
            </a:r>
          </a:p>
          <a:p>
            <a:pPr>
              <a:buFontTx/>
              <a:buChar char="•"/>
            </a:pPr>
            <a:r>
              <a:rPr lang="en-US" dirty="0" smtClean="0"/>
              <a:t>Researchers</a:t>
            </a:r>
            <a:r>
              <a:rPr lang="en-US" baseline="0" dirty="0" smtClean="0"/>
              <a:t> are exploring the use of telemedicine as a way to address the gap in services. </a:t>
            </a:r>
            <a:endParaRPr lang="en-US" dirty="0" smtClean="0"/>
          </a:p>
        </p:txBody>
      </p:sp>
      <p:sp>
        <p:nvSpPr>
          <p:cNvPr id="4" name="Date Placeholder 3"/>
          <p:cNvSpPr>
            <a:spLocks noGrp="1"/>
          </p:cNvSpPr>
          <p:nvPr>
            <p:ph type="dt" sz="quarter" idx="1"/>
          </p:nvPr>
        </p:nvSpPr>
        <p:spPr/>
        <p:txBody>
          <a:bodyPr/>
          <a:lstStyle/>
          <a:p>
            <a:pPr>
              <a:defRPr/>
            </a:pPr>
            <a:r>
              <a:rPr lang="en-US" smtClean="0"/>
              <a:t>10/24/13</a:t>
            </a:r>
            <a:endParaRPr lang="en-US"/>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14</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45059" name="Notes Placeholder 2"/>
          <p:cNvSpPr>
            <a:spLocks noGrp="1"/>
          </p:cNvSpPr>
          <p:nvPr>
            <p:ph type="body" idx="1"/>
          </p:nvPr>
        </p:nvSpPr>
        <p:spPr bwMode="auto">
          <a:xfrm>
            <a:off x="701675" y="4416425"/>
            <a:ext cx="5607050" cy="4183063"/>
          </a:xfrm>
          <a:noFill/>
        </p:spPr>
        <p:txBody>
          <a:bodyPr wrap="square" lIns="93177" tIns="46589" rIns="93177" bIns="46589" numCol="1" anchor="t" anchorCtr="0" compatLnSpc="1">
            <a:prstTxWarp prst="textNoShape">
              <a:avLst/>
            </a:prstTxWarp>
          </a:bodyPr>
          <a:lstStyle/>
          <a:p>
            <a:pPr eaLnBrk="1" hangingPunct="1"/>
            <a:r>
              <a:rPr lang="en-US" b="1" u="sng" dirty="0" smtClean="0"/>
              <a:t>Suggested Commentary:</a:t>
            </a:r>
            <a:endParaRPr lang="en-US" dirty="0" smtClean="0"/>
          </a:p>
          <a:p>
            <a:pPr eaLnBrk="1" hangingPunct="1">
              <a:buFontTx/>
              <a:buChar char="•"/>
            </a:pPr>
            <a:r>
              <a:rPr lang="en-US" dirty="0" smtClean="0">
                <a:ea typeface="ＭＳ Ｐゴシック"/>
                <a:cs typeface="ＭＳ Ｐゴシック"/>
              </a:rPr>
              <a:t>The </a:t>
            </a:r>
            <a:r>
              <a:rPr lang="en-US" i="1" dirty="0" smtClean="0">
                <a:ea typeface="ＭＳ Ｐゴシック"/>
                <a:cs typeface="ＭＳ Ｐゴシック"/>
              </a:rPr>
              <a:t>National Protocol</a:t>
            </a:r>
            <a:r>
              <a:rPr lang="en-US" dirty="0" smtClean="0">
                <a:ea typeface="ＭＳ Ｐゴシック"/>
                <a:cs typeface="ＭＳ Ｐゴシック"/>
              </a:rPr>
              <a:t> </a:t>
            </a:r>
            <a:r>
              <a:rPr lang="en-US" i="1" dirty="0" smtClean="0">
                <a:ea typeface="ＭＳ Ｐゴシック"/>
                <a:cs typeface="ＭＳ Ｐゴシック"/>
              </a:rPr>
              <a:t> for Sexual Assault Medical Forensic Examinations</a:t>
            </a:r>
            <a:r>
              <a:rPr lang="en-US" dirty="0" smtClean="0">
                <a:ea typeface="ＭＳ Ｐゴシック"/>
                <a:cs typeface="ＭＳ Ｐゴシック"/>
              </a:rPr>
              <a:t> uses the phrase “victim-centered care” because that is the terminology used in the Violence Against Women Act, which directed that a protocol be developed. </a:t>
            </a:r>
            <a:endParaRPr lang="en-US" dirty="0" smtClean="0"/>
          </a:p>
          <a:p>
            <a:pPr eaLnBrk="1" hangingPunct="1">
              <a:buFontTx/>
              <a:buChar char="•"/>
            </a:pPr>
            <a:r>
              <a:rPr lang="en-US" dirty="0" smtClean="0"/>
              <a:t>The</a:t>
            </a:r>
            <a:r>
              <a:rPr lang="en-US" baseline="0" dirty="0" smtClean="0"/>
              <a:t> Federal Crime Victims’ Rights Act, enacted as a part of the Justice for All Act of 2004 (18 U.S.C. Sec. 377), details crime victims’ rights before, during, and after a prosecution. The Act uses the term “victim” throughout. Therefore, this curriculum uses that terminology as well.</a:t>
            </a:r>
            <a:endParaRPr lang="en-US" dirty="0" smtClean="0"/>
          </a:p>
          <a:p>
            <a:pPr eaLnBrk="1" hangingPunct="1">
              <a:buFontTx/>
              <a:buChar char="•"/>
            </a:pPr>
            <a:r>
              <a:rPr lang="en-US" dirty="0" smtClean="0"/>
              <a:t>SANEs make no judgment as to the veracity of a patient presenting with a complaint of sexual assault or the patient’s account of the sexual assault. </a:t>
            </a:r>
          </a:p>
          <a:p>
            <a:pPr eaLnBrk="1" hangingPunct="1">
              <a:buFontTx/>
              <a:buChar char="•"/>
            </a:pPr>
            <a:r>
              <a:rPr lang="en-US" dirty="0" smtClean="0"/>
              <a:t>When a patient presents with sexual assault as her or his chief complaint, that is what guides the SANE’s examination. </a:t>
            </a:r>
          </a:p>
          <a:p>
            <a:pPr eaLnBrk="1" hangingPunct="1">
              <a:buFontTx/>
              <a:buChar char="•"/>
            </a:pPr>
            <a:r>
              <a:rPr lang="en-US" i="1" dirty="0" smtClean="0">
                <a:ea typeface="ＭＳ Ｐゴシック"/>
                <a:cs typeface="ＭＳ Ｐゴシック"/>
              </a:rPr>
              <a:t>Emphasiz</a:t>
            </a:r>
            <a:r>
              <a:rPr lang="en-US" i="1" baseline="0" dirty="0" smtClean="0">
                <a:ea typeface="ＭＳ Ｐゴシック"/>
                <a:cs typeface="ＭＳ Ｐゴシック"/>
              </a:rPr>
              <a:t>e</a:t>
            </a:r>
            <a:r>
              <a:rPr lang="en-US" baseline="0" dirty="0" smtClean="0">
                <a:ea typeface="ＭＳ Ｐゴシック"/>
                <a:cs typeface="ＭＳ Ｐゴシック"/>
              </a:rPr>
              <a:t> that t</a:t>
            </a:r>
            <a:r>
              <a:rPr lang="en-US" dirty="0" smtClean="0">
                <a:ea typeface="ＭＳ Ｐゴシック"/>
                <a:cs typeface="ＭＳ Ｐゴシック"/>
              </a:rPr>
              <a:t>aking patients at their word is not unique to sexual assault cases. This is the basis for the rule of evidence called the Medical Hearsay Exception which assumes that patients seeking medical treatment tell their healthcare providers the truth because it is in their own best interest to do so. (Federal Rule of Evidence 803, see SANEs</a:t>
            </a:r>
            <a:r>
              <a:rPr lang="en-US" baseline="0" dirty="0" smtClean="0">
                <a:ea typeface="ＭＳ Ｐゴシック"/>
                <a:cs typeface="ＭＳ Ｐゴシック"/>
              </a:rPr>
              <a:t> IN THE COURTROOM </a:t>
            </a:r>
            <a:r>
              <a:rPr lang="en-US" dirty="0" smtClean="0">
                <a:ea typeface="ＭＳ Ｐゴシック"/>
                <a:cs typeface="ＭＳ Ｐゴシック"/>
              </a:rPr>
              <a:t>section).</a:t>
            </a:r>
            <a:r>
              <a:rPr lang="en-US" baseline="0" dirty="0" smtClean="0">
                <a:ea typeface="ＭＳ Ｐゴシック"/>
                <a:cs typeface="ＭＳ Ｐゴシック"/>
              </a:rPr>
              <a:t> </a:t>
            </a:r>
            <a:endParaRPr lang="en-US" dirty="0" smtClean="0">
              <a:ea typeface="ＭＳ Ｐゴシック"/>
              <a:cs typeface="ＭＳ Ｐゴシック"/>
            </a:endParaRPr>
          </a:p>
          <a:p>
            <a:pPr eaLnBrk="1" hangingPunct="1">
              <a:buFontTx/>
              <a:buChar char="•"/>
            </a:pPr>
            <a:endParaRPr lang="en-US" dirty="0" smtClean="0">
              <a:ea typeface="ＭＳ Ｐゴシック"/>
              <a:cs typeface="ＭＳ Ｐゴシック"/>
            </a:endParaRPr>
          </a:p>
          <a:p>
            <a:pPr eaLnBrk="1" hangingPunct="1"/>
            <a:endParaRPr lang="en-US" b="1" u="sng" dirty="0" smtClean="0"/>
          </a:p>
        </p:txBody>
      </p:sp>
      <p:sp>
        <p:nvSpPr>
          <p:cNvPr id="4" name="Slide Number Placeholder 3"/>
          <p:cNvSpPr txBox="1">
            <a:spLocks noGrp="1"/>
          </p:cNvSpPr>
          <p:nvPr/>
        </p:nvSpPr>
        <p:spPr>
          <a:xfrm>
            <a:off x="3970338" y="8829675"/>
            <a:ext cx="3038475" cy="465138"/>
          </a:xfrm>
          <a:prstGeom prst="rect">
            <a:avLst/>
          </a:prstGeom>
          <a:noFill/>
        </p:spPr>
        <p:txBody>
          <a:bodyPr lIns="93177" tIns="46589" rIns="93177" bIns="46589" anchor="b"/>
          <a:lstStyle/>
          <a:p>
            <a:pPr algn="r" fontAlgn="auto">
              <a:spcBef>
                <a:spcPts val="0"/>
              </a:spcBef>
              <a:spcAft>
                <a:spcPts val="0"/>
              </a:spcAft>
              <a:defRPr/>
            </a:pPr>
            <a:fld id="{216D5096-D312-40BF-AB2F-848389B2355D}" type="slidenum">
              <a:rPr lang="en-US" sz="1200">
                <a:latin typeface="+mn-lt"/>
                <a:cs typeface="+mn-cs"/>
              </a:rPr>
              <a:pPr algn="r" fontAlgn="auto">
                <a:spcBef>
                  <a:spcPts val="0"/>
                </a:spcBef>
                <a:spcAft>
                  <a:spcPts val="0"/>
                </a:spcAft>
                <a:defRPr/>
              </a:pPr>
              <a:t>15</a:t>
            </a:fld>
            <a:endParaRPr lang="en-US" sz="1200" dirty="0">
              <a:latin typeface="+mn-lt"/>
              <a:cs typeface="+mn-cs"/>
            </a:endParaRPr>
          </a:p>
        </p:txBody>
      </p:sp>
      <p:sp>
        <p:nvSpPr>
          <p:cNvPr id="5" name="Date Placeholder 4"/>
          <p:cNvSpPr txBox="1">
            <a:spLocks noGrp="1"/>
          </p:cNvSpPr>
          <p:nvPr/>
        </p:nvSpPr>
        <p:spPr>
          <a:xfrm>
            <a:off x="3970338" y="0"/>
            <a:ext cx="3038475" cy="465138"/>
          </a:xfrm>
          <a:prstGeom prst="rect">
            <a:avLst/>
          </a:prstGeom>
          <a:noFill/>
        </p:spPr>
        <p:txBody>
          <a:bodyPr lIns="93177" tIns="46589" rIns="93177" bIns="46589"/>
          <a:lstStyle/>
          <a:p>
            <a:pPr algn="r" fontAlgn="auto">
              <a:spcBef>
                <a:spcPts val="0"/>
              </a:spcBef>
              <a:spcAft>
                <a:spcPts val="0"/>
              </a:spcAft>
              <a:defRPr/>
            </a:pPr>
            <a:r>
              <a:rPr lang="en-US" sz="1200" dirty="0" smtClean="0">
                <a:latin typeface="+mn-lt"/>
                <a:cs typeface="+mn-cs"/>
              </a:rPr>
              <a:t>10/24/13</a:t>
            </a:r>
            <a:endParaRPr lang="en-US" sz="1200" dirty="0">
              <a:latin typeface="+mn-lt"/>
              <a:cs typeface="+mn-cs"/>
            </a:endParaRPr>
          </a:p>
        </p:txBody>
      </p:sp>
      <p:sp>
        <p:nvSpPr>
          <p:cNvPr id="9" name="Footer Placeholder 8"/>
          <p:cNvSpPr>
            <a:spLocks noGrp="1"/>
          </p:cNvSpPr>
          <p:nvPr>
            <p:ph type="ftr" sz="quarter" idx="11"/>
          </p:nvPr>
        </p:nvSpPr>
        <p:spPr/>
        <p:txBody>
          <a:bodyPr/>
          <a:lstStyle/>
          <a:p>
            <a:pPr>
              <a:defRPr/>
            </a:pPr>
            <a:endParaRPr lang="en-US"/>
          </a:p>
        </p:txBody>
      </p:sp>
      <p:sp>
        <p:nvSpPr>
          <p:cNvPr id="10" name="Header Placeholder 9"/>
          <p:cNvSpPr>
            <a:spLocks noGrp="1"/>
          </p:cNvSpPr>
          <p:nvPr>
            <p:ph type="hdr" sz="quarter" idx="13"/>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Date Placeholder 3"/>
          <p:cNvSpPr>
            <a:spLocks noGrp="1"/>
          </p:cNvSpPr>
          <p:nvPr>
            <p:ph type="dt" sz="quarter" idx="1"/>
          </p:nvPr>
        </p:nvSpPr>
        <p:spPr/>
        <p:txBody>
          <a:bodyPr/>
          <a:lstStyle/>
          <a:p>
            <a:pPr>
              <a:defRPr/>
            </a:pPr>
            <a:r>
              <a:rPr lang="en-US" smtClean="0"/>
              <a:t>10/24/13</a:t>
            </a:r>
            <a:endParaRPr lang="en-US"/>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16</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48131" name="Rectangle 3"/>
          <p:cNvSpPr>
            <a:spLocks noGrp="1"/>
          </p:cNvSpPr>
          <p:nvPr>
            <p:ph type="body" idx="1"/>
          </p:nvPr>
        </p:nvSpPr>
        <p:spPr bwMode="auto">
          <a:xfrm>
            <a:off x="543464" y="4416425"/>
            <a:ext cx="5960853" cy="4181475"/>
          </a:xfrm>
          <a:noFill/>
        </p:spPr>
        <p:txBody>
          <a:bodyPr wrap="square" numCol="1" anchor="t" anchorCtr="0" compatLnSpc="1">
            <a:prstTxWarp prst="textNoShape">
              <a:avLst/>
            </a:prstTxWarp>
          </a:bodyPr>
          <a:lstStyle/>
          <a:p>
            <a:r>
              <a:rPr lang="en-US" b="1" u="sng" dirty="0" smtClean="0"/>
              <a:t>Suggested Commentary:</a:t>
            </a:r>
          </a:p>
          <a:p>
            <a:r>
              <a:rPr lang="en-US" dirty="0" smtClean="0"/>
              <a:t>Research on the effectiveness of SANE programs has found that when patients have a  good healthcare experience it makes them more willing to report and engage with the justice system. </a:t>
            </a:r>
            <a:endParaRPr lang="en-US" b="1" u="none" baseline="0" dirty="0" smtClean="0"/>
          </a:p>
          <a:p>
            <a:pPr marL="0" indent="0">
              <a:buFont typeface="Arial"/>
              <a:buNone/>
            </a:pPr>
            <a:r>
              <a:rPr lang="en-US" b="1" u="none" baseline="0" dirty="0" smtClean="0"/>
              <a:t>Source:</a:t>
            </a:r>
          </a:p>
          <a:p>
            <a:pPr marL="0" indent="0">
              <a:buFont typeface="Arial"/>
              <a:buNone/>
            </a:pPr>
            <a:r>
              <a:rPr lang="en-US" dirty="0" smtClean="0"/>
              <a:t>Rebecca Campbell et al., </a:t>
            </a:r>
            <a:r>
              <a:rPr lang="en-US" i="1" dirty="0" smtClean="0"/>
              <a:t>Using Ecological Theory to Evaluate the Effectiveness of an Indigenous Community Intervention: A Study of Sexual Assault Nurse Examiner (SANE) Programs, </a:t>
            </a:r>
            <a:r>
              <a:rPr lang="en-US" dirty="0" smtClean="0"/>
              <a:t>46 </a:t>
            </a:r>
            <a:r>
              <a:rPr lang="en-US" sz="1200" kern="1200" cap="small" dirty="0" smtClean="0">
                <a:solidFill>
                  <a:schemeClr val="tx1"/>
                </a:solidFill>
                <a:effectLst/>
                <a:latin typeface="Times New Roman" pitchFamily="18" charset="0"/>
                <a:ea typeface="+mn-ea"/>
                <a:cs typeface="Times New Roman" pitchFamily="18" charset="0"/>
              </a:rPr>
              <a:t>Am. J of </a:t>
            </a:r>
            <a:r>
              <a:rPr lang="en-US" sz="1200" kern="1200" cap="small" dirty="0" err="1" smtClean="0">
                <a:solidFill>
                  <a:schemeClr val="tx1"/>
                </a:solidFill>
                <a:effectLst/>
                <a:latin typeface="Times New Roman" pitchFamily="18" charset="0"/>
                <a:ea typeface="+mn-ea"/>
                <a:cs typeface="Times New Roman" pitchFamily="18" charset="0"/>
              </a:rPr>
              <a:t>Cmty</a:t>
            </a:r>
            <a:r>
              <a:rPr lang="en-US" sz="1200" kern="1200" cap="small" dirty="0" smtClean="0">
                <a:solidFill>
                  <a:schemeClr val="tx1"/>
                </a:solidFill>
                <a:effectLst/>
                <a:latin typeface="Times New Roman" pitchFamily="18" charset="0"/>
                <a:ea typeface="+mn-ea"/>
                <a:cs typeface="Times New Roman" pitchFamily="18" charset="0"/>
              </a:rPr>
              <a:t>. Psychology 263 </a:t>
            </a:r>
            <a:r>
              <a:rPr lang="en-US" dirty="0" smtClean="0">
                <a:effectLst/>
              </a:rPr>
              <a:t>(2010).</a:t>
            </a:r>
            <a:endParaRPr lang="en-US" b="1" u="none" dirty="0" smtClean="0"/>
          </a:p>
        </p:txBody>
      </p:sp>
      <p:sp>
        <p:nvSpPr>
          <p:cNvPr id="4" name="Date Placeholder 3"/>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17</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Date Placeholder 3"/>
          <p:cNvSpPr>
            <a:spLocks noGrp="1"/>
          </p:cNvSpPr>
          <p:nvPr>
            <p:ph type="dt" sz="quarter" idx="1"/>
          </p:nvPr>
        </p:nvSpPr>
        <p:spPr/>
        <p:txBody>
          <a:bodyPr/>
          <a:lstStyle/>
          <a:p>
            <a:pPr>
              <a:defRPr/>
            </a:pPr>
            <a:r>
              <a:rPr lang="en-US" smtClean="0"/>
              <a:t>10/24/13</a:t>
            </a:r>
            <a:endParaRPr lang="en-US" dirty="0"/>
          </a:p>
        </p:txBody>
      </p:sp>
      <p:sp>
        <p:nvSpPr>
          <p:cNvPr id="8" name="Slide Number Placeholder 7"/>
          <p:cNvSpPr>
            <a:spLocks noGrp="1"/>
          </p:cNvSpPr>
          <p:nvPr>
            <p:ph type="sldNum" sz="quarter" idx="10"/>
          </p:nvPr>
        </p:nvSpPr>
        <p:spPr/>
        <p:txBody>
          <a:bodyPr/>
          <a:lstStyle/>
          <a:p>
            <a:pPr>
              <a:defRPr/>
            </a:pPr>
            <a:fld id="{7176D63B-0881-458B-A528-824353F9BEAD}" type="slidenum">
              <a:rPr lang="en-US" smtClean="0"/>
              <a:pPr>
                <a:defRPr/>
              </a:pPr>
              <a:t>18</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41987" name="Notes Placeholder 2"/>
          <p:cNvSpPr>
            <a:spLocks noGrp="1"/>
          </p:cNvSpPr>
          <p:nvPr>
            <p:ph type="body" idx="1"/>
          </p:nvPr>
        </p:nvSpPr>
        <p:spPr bwMode="auto">
          <a:xfrm>
            <a:off x="701675" y="4416425"/>
            <a:ext cx="5789436" cy="4637264"/>
          </a:xfrm>
          <a:noFill/>
        </p:spPr>
        <p:txBody>
          <a:bodyPr wrap="square" numCol="1" anchor="t" anchorCtr="0" compatLnSpc="1">
            <a:prstTxWarp prst="textNoShape">
              <a:avLst/>
            </a:prstTxWarp>
          </a:bodyPr>
          <a:lstStyle/>
          <a:p>
            <a:r>
              <a:rPr lang="en-US" b="1" u="sng" dirty="0" smtClean="0">
                <a:latin typeface="Times New Roman" pitchFamily="18" charset="0"/>
                <a:cs typeface="Times New Roman" pitchFamily="18" charset="0"/>
              </a:rPr>
              <a:t>Suggested Commentary: </a:t>
            </a:r>
          </a:p>
          <a:p>
            <a:pPr>
              <a:buFontTx/>
              <a:buChar char="•"/>
            </a:pPr>
            <a:r>
              <a:rPr lang="en-US" dirty="0" smtClean="0">
                <a:latin typeface="Times New Roman" pitchFamily="18" charset="0"/>
                <a:cs typeface="Times New Roman" pitchFamily="18" charset="0"/>
              </a:rPr>
              <a:t>SANE Faculty cites the protocol that guides evidence collection in your state</a:t>
            </a:r>
          </a:p>
          <a:p>
            <a:pPr>
              <a:buFontTx/>
              <a:buChar char="•"/>
            </a:pPr>
            <a:r>
              <a:rPr lang="en-US" dirty="0" smtClean="0">
                <a:latin typeface="Times New Roman" pitchFamily="18" charset="0"/>
                <a:cs typeface="Times New Roman" pitchFamily="18" charset="0"/>
              </a:rPr>
              <a:t>This is a </a:t>
            </a:r>
            <a:r>
              <a:rPr lang="en-US" u="sng" dirty="0" smtClean="0">
                <a:latin typeface="Times New Roman" pitchFamily="18" charset="0"/>
                <a:cs typeface="Times New Roman" pitchFamily="18" charset="0"/>
              </a:rPr>
              <a:t>medical</a:t>
            </a:r>
            <a:r>
              <a:rPr lang="en-US" dirty="0" smtClean="0">
                <a:latin typeface="Times New Roman" pitchFamily="18" charset="0"/>
                <a:cs typeface="Times New Roman" pitchFamily="18" charset="0"/>
              </a:rPr>
              <a:t> exam that integrates forensic evidence collection to minimize </a:t>
            </a:r>
            <a:r>
              <a:rPr lang="en-US" dirty="0" err="1" smtClean="0">
                <a:latin typeface="Times New Roman" pitchFamily="18" charset="0"/>
                <a:cs typeface="Times New Roman" pitchFamily="18" charset="0"/>
              </a:rPr>
              <a:t>retraumatization</a:t>
            </a:r>
            <a:r>
              <a:rPr lang="en-US" dirty="0" smtClean="0">
                <a:latin typeface="Times New Roman" pitchFamily="18" charset="0"/>
                <a:cs typeface="Times New Roman" pitchFamily="18" charset="0"/>
              </a:rPr>
              <a:t> of the victim by making a second exam unnecessary, and preserves evidence should the patient decide to report to law enforcement. </a:t>
            </a:r>
          </a:p>
          <a:p>
            <a:pPr>
              <a:buFontTx/>
              <a:buChar char="•"/>
            </a:pPr>
            <a:r>
              <a:rPr lang="en-US" dirty="0" smtClean="0">
                <a:latin typeface="Times New Roman" pitchFamily="18" charset="0"/>
                <a:cs typeface="Times New Roman" pitchFamily="18" charset="0"/>
              </a:rPr>
              <a:t>While some victims may see a SANE at the suggestion of police, an exam by the SANE does not mean that victims must go forward with criminal proceedings.</a:t>
            </a:r>
          </a:p>
          <a:p>
            <a:pPr>
              <a:buFontTx/>
              <a:buChar char="•"/>
            </a:pPr>
            <a:r>
              <a:rPr lang="en-US" dirty="0" smtClean="0">
                <a:latin typeface="Times New Roman" pitchFamily="18" charset="0"/>
                <a:cs typeface="Times New Roman" pitchFamily="18" charset="0"/>
              </a:rPr>
              <a:t>Thus, patient is first examined, assessed, and treated for immediate, acute medical needs. </a:t>
            </a:r>
          </a:p>
          <a:p>
            <a:pPr>
              <a:buFontTx/>
              <a:buChar char="•"/>
            </a:pPr>
            <a:r>
              <a:rPr lang="en-US" dirty="0" smtClean="0">
                <a:latin typeface="Times New Roman" pitchFamily="18" charset="0"/>
                <a:cs typeface="Times New Roman" pitchFamily="18" charset="0"/>
              </a:rPr>
              <a:t>Patient’s immediate medical needs may include: </a:t>
            </a:r>
          </a:p>
          <a:p>
            <a:pPr lvl="1">
              <a:buFontTx/>
              <a:buChar char="•"/>
            </a:pPr>
            <a:r>
              <a:rPr lang="en-US" dirty="0" smtClean="0">
                <a:latin typeface="Times New Roman" pitchFamily="18" charset="0"/>
                <a:cs typeface="Times New Roman" pitchFamily="18" charset="0"/>
              </a:rPr>
              <a:t>Medication for a condition such as diabetes or asthma</a:t>
            </a:r>
          </a:p>
          <a:p>
            <a:pPr lvl="1">
              <a:buFontTx/>
              <a:buChar char="•"/>
            </a:pPr>
            <a:r>
              <a:rPr lang="en-US" dirty="0" smtClean="0">
                <a:latin typeface="Times New Roman" pitchFamily="18" charset="0"/>
                <a:cs typeface="Times New Roman" pitchFamily="18" charset="0"/>
              </a:rPr>
              <a:t>Wounds</a:t>
            </a:r>
          </a:p>
          <a:p>
            <a:pPr lvl="1">
              <a:buFontTx/>
              <a:buChar char="•"/>
            </a:pPr>
            <a:r>
              <a:rPr lang="en-US" dirty="0" smtClean="0">
                <a:latin typeface="Times New Roman" pitchFamily="18" charset="0"/>
                <a:cs typeface="Times New Roman" pitchFamily="18" charset="0"/>
              </a:rPr>
              <a:t>Panic attacks </a:t>
            </a:r>
          </a:p>
          <a:p>
            <a:pPr lvl="1"/>
            <a:r>
              <a:rPr lang="en-US" dirty="0" smtClean="0">
                <a:latin typeface="Times New Roman" pitchFamily="18" charset="0"/>
                <a:cs typeface="Times New Roman" pitchFamily="18" charset="0"/>
              </a:rPr>
              <a:t>SANE Faculty provides examples from own practice.</a:t>
            </a:r>
          </a:p>
          <a:p>
            <a:pPr>
              <a:buClr>
                <a:schemeClr val="tx1"/>
              </a:buClr>
              <a:buFontTx/>
              <a:buChar char="•"/>
            </a:pPr>
            <a:r>
              <a:rPr lang="en-US" dirty="0" smtClean="0">
                <a:latin typeface="Times New Roman" pitchFamily="18" charset="0"/>
                <a:cs typeface="Times New Roman" pitchFamily="18" charset="0"/>
              </a:rPr>
              <a:t>If patient reports circumstances indicating drug-facilitated rape, urine and blood samples are collected immediately. </a:t>
            </a:r>
          </a:p>
          <a:p>
            <a:pPr>
              <a:buClr>
                <a:schemeClr val="tx1"/>
              </a:buClr>
              <a:buFontTx/>
              <a:buChar char="•"/>
            </a:pPr>
            <a:r>
              <a:rPr lang="en-US" dirty="0" smtClean="0">
                <a:latin typeface="Times New Roman" pitchFamily="18" charset="0"/>
                <a:cs typeface="Times New Roman" pitchFamily="18" charset="0"/>
              </a:rPr>
              <a:t>Examination is not typical for an ER in that it requires a great deal of uninterrupted time, typically 2-6 hours,</a:t>
            </a:r>
            <a:r>
              <a:rPr lang="en-US" baseline="0" dirty="0" smtClean="0">
                <a:latin typeface="Times New Roman" pitchFamily="18" charset="0"/>
                <a:cs typeface="Times New Roman" pitchFamily="18" charset="0"/>
              </a:rPr>
              <a:t> by a single examiner present throughout. This is necessary to preserve the chain of custody. </a:t>
            </a:r>
            <a:endParaRPr lang="en-US" dirty="0" smtClean="0">
              <a:latin typeface="Times New Roman" pitchFamily="18" charset="0"/>
              <a:cs typeface="Times New Roman" pitchFamily="18" charset="0"/>
            </a:endParaRPr>
          </a:p>
          <a:p>
            <a:pPr>
              <a:buClr>
                <a:schemeClr val="tx1"/>
              </a:buClr>
              <a:buFontTx/>
              <a:buChar char="•"/>
            </a:pPr>
            <a:r>
              <a:rPr lang="en-US" dirty="0" smtClean="0">
                <a:latin typeface="Times New Roman" pitchFamily="18" charset="0"/>
                <a:cs typeface="Times New Roman" pitchFamily="18" charset="0"/>
              </a:rPr>
              <a:t>Requires familiarity with the many parts and complexity of the evidence collection kit and extremely detailed documentation. </a:t>
            </a:r>
          </a:p>
          <a:p>
            <a:pPr>
              <a:buClr>
                <a:schemeClr val="tx1"/>
              </a:buClr>
              <a:buFontTx/>
              <a:buChar char="•"/>
            </a:pPr>
            <a:endParaRPr lang="en-US" sz="1000" dirty="0" smtClean="0"/>
          </a:p>
          <a:p>
            <a:pPr lvl="1"/>
            <a:endParaRPr lang="en-US" b="1" u="sng" dirty="0" smtClean="0">
              <a:latin typeface="Times New Roman" pitchFamily="18" charset="0"/>
              <a:cs typeface="Times New Roman" pitchFamily="18" charset="0"/>
            </a:endParaRPr>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19</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10/24/13</a:t>
            </a:r>
            <a:endParaRPr lang="en-US"/>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2</a:t>
            </a:fld>
            <a:endParaRPr lang="en-US" dirty="0"/>
          </a:p>
        </p:txBody>
      </p:sp>
      <p:sp>
        <p:nvSpPr>
          <p:cNvPr id="8" name="Footer Placeholder 7"/>
          <p:cNvSpPr>
            <a:spLocks noGrp="1"/>
          </p:cNvSpPr>
          <p:nvPr>
            <p:ph type="ftr" sz="quarter" idx="12"/>
          </p:nvPr>
        </p:nvSpPr>
        <p:spPr/>
        <p:txBody>
          <a:bodyPr/>
          <a:lstStyle/>
          <a:p>
            <a:pPr>
              <a:defRPr/>
            </a:pPr>
            <a:endParaRPr lang="en-US"/>
          </a:p>
        </p:txBody>
      </p:sp>
      <p:sp>
        <p:nvSpPr>
          <p:cNvPr id="9" name="Header Placeholder 8"/>
          <p:cNvSpPr>
            <a:spLocks noGrp="1"/>
          </p:cNvSpPr>
          <p:nvPr>
            <p:ph type="hdr" sz="quarter" idx="13"/>
          </p:nvPr>
        </p:nvSpPr>
        <p:spPr/>
        <p:txBody>
          <a:bodyPr/>
          <a:lstStyle/>
          <a:p>
            <a:pPr>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u="sng" smtClean="0">
                <a:latin typeface="Times New Roman" pitchFamily="18" charset="0"/>
                <a:cs typeface="Times New Roman" pitchFamily="18" charset="0"/>
              </a:rPr>
              <a:t>Suggested Commentary</a:t>
            </a:r>
            <a:r>
              <a:rPr lang="en-US" smtClean="0">
                <a:latin typeface="Times New Roman" pitchFamily="18" charset="0"/>
                <a:cs typeface="Times New Roman" pitchFamily="18" charset="0"/>
              </a:rPr>
              <a:t>:</a:t>
            </a:r>
          </a:p>
          <a:p>
            <a:r>
              <a:rPr lang="en-US" smtClean="0">
                <a:latin typeface="Times New Roman" pitchFamily="18" charset="0"/>
                <a:cs typeface="Times New Roman" pitchFamily="18" charset="0"/>
              </a:rPr>
              <a:t>SANE Faculty provides a copy of your jurisdiction’s Sexual Assault Assessment Form. </a:t>
            </a:r>
          </a:p>
          <a:p>
            <a:endParaRPr lang="en-US" smtClean="0"/>
          </a:p>
          <a:p>
            <a:endParaRPr lang="en-US" b="1" u="sng" smtClean="0"/>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20</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21</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dirty="0" smtClean="0">
                <a:latin typeface="Times New Roman" pitchFamily="18" charset="0"/>
                <a:cs typeface="Times New Roman" pitchFamily="18" charset="0"/>
              </a:rPr>
              <a:t>Suggested Commentary:  </a:t>
            </a:r>
          </a:p>
          <a:p>
            <a:pPr eaLnBrk="1" hangingPunct="1">
              <a:buFontTx/>
              <a:buChar char="•"/>
            </a:pPr>
            <a:r>
              <a:rPr lang="en-US" dirty="0" smtClean="0">
                <a:latin typeface="Times New Roman" pitchFamily="18" charset="0"/>
                <a:cs typeface="Times New Roman" pitchFamily="18" charset="0"/>
              </a:rPr>
              <a:t>Patient is asked for consent before the forensic aspect of the examination begins. </a:t>
            </a:r>
          </a:p>
          <a:p>
            <a:pPr eaLnBrk="1" hangingPunct="1">
              <a:buFontTx/>
              <a:buChar char="•"/>
            </a:pPr>
            <a:r>
              <a:rPr lang="en-US" dirty="0" smtClean="0">
                <a:latin typeface="Times New Roman" pitchFamily="18" charset="0"/>
                <a:cs typeface="Times New Roman" pitchFamily="18" charset="0"/>
              </a:rPr>
              <a:t>Obtaining consent includes an overview of what the sexual assault medical forensic exam entails, e.g., the several steps</a:t>
            </a:r>
            <a:r>
              <a:rPr lang="en-US" baseline="0" dirty="0" smtClean="0">
                <a:latin typeface="Times New Roman" pitchFamily="18" charset="0"/>
                <a:cs typeface="Times New Roman" pitchFamily="18" charset="0"/>
              </a:rPr>
              <a:t> and</a:t>
            </a:r>
            <a:r>
              <a:rPr lang="en-US" dirty="0" smtClean="0">
                <a:latin typeface="Times New Roman" pitchFamily="18" charset="0"/>
                <a:cs typeface="Times New Roman" pitchFamily="18" charset="0"/>
              </a:rPr>
              <a:t> the fact that the exam usually</a:t>
            </a:r>
            <a:r>
              <a:rPr lang="en-US" baseline="0" dirty="0" smtClean="0">
                <a:latin typeface="Times New Roman" pitchFamily="18" charset="0"/>
                <a:cs typeface="Times New Roman" pitchFamily="18" charset="0"/>
              </a:rPr>
              <a:t> several</a:t>
            </a:r>
            <a:r>
              <a:rPr lang="en-US" dirty="0" smtClean="0">
                <a:latin typeface="Times New Roman" pitchFamily="18" charset="0"/>
                <a:cs typeface="Times New Roman" pitchFamily="18" charset="0"/>
              </a:rPr>
              <a:t> hours.</a:t>
            </a:r>
            <a:r>
              <a:rPr lang="en-US" baseline="0"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eaLnBrk="1" hangingPunct="1">
              <a:buFontTx/>
              <a:buChar char="•"/>
            </a:pPr>
            <a:r>
              <a:rPr lang="en-US" dirty="0" smtClean="0">
                <a:latin typeface="Times New Roman" pitchFamily="18" charset="0"/>
                <a:cs typeface="Times New Roman" pitchFamily="18" charset="0"/>
              </a:rPr>
              <a:t>As the exam proceeds, the SANE explains at each step exactly what she is about to do and obtains consent </a:t>
            </a:r>
            <a:r>
              <a:rPr lang="en-US" dirty="0" smtClean="0"/>
              <a:t>for </a:t>
            </a:r>
            <a:r>
              <a:rPr lang="en-US" dirty="0" smtClean="0">
                <a:latin typeface="Times New Roman" pitchFamily="18" charset="0"/>
                <a:cs typeface="Times New Roman" pitchFamily="18" charset="0"/>
              </a:rPr>
              <a:t>that particular step and type of evidence collection. </a:t>
            </a:r>
          </a:p>
          <a:p>
            <a:pPr eaLnBrk="1" hangingPunct="1">
              <a:buFontTx/>
              <a:buChar char="•"/>
            </a:pPr>
            <a:r>
              <a:rPr lang="en-US" dirty="0" smtClean="0">
                <a:latin typeface="Times New Roman" pitchFamily="18" charset="0"/>
                <a:cs typeface="Times New Roman" pitchFamily="18" charset="0"/>
              </a:rPr>
              <a:t>Patient may consent to one part of the exam but not another. </a:t>
            </a:r>
          </a:p>
          <a:p>
            <a:pPr lvl="1" eaLnBrk="1" hangingPunct="1">
              <a:buFontTx/>
              <a:buChar char="•"/>
            </a:pP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patient may consent to the SANE swabbing an area where the assailant licked her, in order to obtain a DNA sample, but refuse consent to photographing her internal injuries. </a:t>
            </a:r>
          </a:p>
          <a:p>
            <a:pPr lvl="1" eaLnBrk="1" hangingPunct="1">
              <a:buFontTx/>
              <a:buChar char="•"/>
            </a:pPr>
            <a:r>
              <a:rPr lang="en-US" dirty="0" smtClean="0">
                <a:latin typeface="Times New Roman" pitchFamily="18" charset="0"/>
                <a:cs typeface="Times New Roman" pitchFamily="18" charset="0"/>
              </a:rPr>
              <a:t>Patient may withdraw consent to the exam or any step of the exam at any time. </a:t>
            </a:r>
          </a:p>
          <a:p>
            <a:pPr eaLnBrk="1" hangingPunct="1">
              <a:buFontTx/>
              <a:buChar char="•"/>
            </a:pPr>
            <a:r>
              <a:rPr lang="en-US" dirty="0" smtClean="0">
                <a:latin typeface="Times New Roman" pitchFamily="18" charset="0"/>
                <a:cs typeface="Times New Roman" pitchFamily="18" charset="0"/>
              </a:rPr>
              <a:t>After exam is complete, patient is asked whether she wishes it released to law enforcement or stored for future release. </a:t>
            </a:r>
          </a:p>
          <a:p>
            <a:pPr eaLnBrk="1" hangingPunct="1">
              <a:buFontTx/>
              <a:buChar char="•"/>
            </a:pPr>
            <a:r>
              <a:rPr lang="en-US" dirty="0" smtClean="0">
                <a:latin typeface="Times New Roman" pitchFamily="18" charset="0"/>
                <a:cs typeface="Times New Roman" pitchFamily="18" charset="0"/>
              </a:rPr>
              <a:t>Patient must be told what the storage time frames are for her jurisdiction: i.e., how long will the hospital store the evidence collection kit before destroying it. </a:t>
            </a:r>
          </a:p>
          <a:p>
            <a:pPr eaLnBrk="1" hangingPunct="1">
              <a:buFontTx/>
              <a:buChar char="•"/>
            </a:pPr>
            <a:r>
              <a:rPr lang="en-US" dirty="0" smtClean="0">
                <a:latin typeface="Times New Roman" pitchFamily="18" charset="0"/>
                <a:cs typeface="Times New Roman" pitchFamily="18" charset="0"/>
              </a:rPr>
              <a:t>SANE Faculty describes storage protocol for your jurisdiction. </a:t>
            </a:r>
          </a:p>
          <a:p>
            <a:pPr eaLnBrk="1" hangingPunct="1">
              <a:buFontTx/>
              <a:buChar char="•"/>
            </a:pPr>
            <a:endParaRPr lang="en-US" dirty="0" smtClean="0">
              <a:latin typeface="Times" pitchFamily="18" charset="0"/>
            </a:endParaRPr>
          </a:p>
          <a:p>
            <a:pPr eaLnBrk="1" hangingPunct="1"/>
            <a:endParaRPr lang="en-US" dirty="0" smtClean="0">
              <a:latin typeface="Times" pitchFamily="18" charset="0"/>
            </a:endParaRPr>
          </a:p>
          <a:p>
            <a:pPr eaLnBrk="1" hangingPunct="1"/>
            <a:endParaRPr lang="en-US" dirty="0" smtClean="0">
              <a:latin typeface="Times" pitchFamily="18" charset="0"/>
            </a:endParaRPr>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22</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474788" y="125413"/>
            <a:ext cx="4057650" cy="3043237"/>
          </a:xfrm>
          <a:noFill/>
          <a:ln>
            <a:solidFill>
              <a:srgbClr val="000000"/>
            </a:solidFill>
            <a:miter lim="800000"/>
            <a:headEnd/>
            <a:tailEnd/>
          </a:ln>
        </p:spPr>
      </p:sp>
      <p:sp>
        <p:nvSpPr>
          <p:cNvPr id="46083" name="Notes Placeholder 2"/>
          <p:cNvSpPr>
            <a:spLocks noGrp="1"/>
          </p:cNvSpPr>
          <p:nvPr>
            <p:ph type="body" idx="1"/>
          </p:nvPr>
        </p:nvSpPr>
        <p:spPr bwMode="auto">
          <a:xfrm>
            <a:off x="388189" y="3169368"/>
            <a:ext cx="6203111" cy="5362157"/>
          </a:xfrm>
          <a:noFill/>
        </p:spPr>
        <p:txBody>
          <a:bodyPr wrap="square" numCol="1" anchor="t" anchorCtr="0" compatLnSpc="1">
            <a:prstTxWarp prst="textNoShape">
              <a:avLst/>
            </a:prstTxWarp>
          </a:bodyPr>
          <a:lstStyle/>
          <a:p>
            <a:pPr eaLnBrk="1" hangingPunct="1"/>
            <a:r>
              <a:rPr lang="en-US" b="1" u="sng" dirty="0" smtClean="0">
                <a:latin typeface="Times New Roman" pitchFamily="18" charset="0"/>
                <a:cs typeface="Times New Roman" pitchFamily="18" charset="0"/>
              </a:rPr>
              <a:t>Suggested Commentary</a:t>
            </a:r>
            <a:r>
              <a:rPr lang="en-US" dirty="0" smtClean="0">
                <a:latin typeface="Times New Roman" pitchFamily="18" charset="0"/>
                <a:cs typeface="Times New Roman" pitchFamily="18" charset="0"/>
              </a:rPr>
              <a:t>: </a:t>
            </a:r>
          </a:p>
          <a:p>
            <a:pPr eaLnBrk="1" hangingPunct="1">
              <a:buFontTx/>
              <a:buChar char="•"/>
            </a:pPr>
            <a:r>
              <a:rPr lang="en-US" dirty="0" smtClean="0">
                <a:latin typeface="Times New Roman" pitchFamily="18" charset="0"/>
                <a:cs typeface="Times New Roman" pitchFamily="18" charset="0"/>
              </a:rPr>
              <a:t>Obtaining consent involves informing patient as to which parts of the exam will be kept confidential.</a:t>
            </a:r>
          </a:p>
          <a:p>
            <a:pPr eaLnBrk="1" hangingPunct="1">
              <a:buFontTx/>
              <a:buChar char="•"/>
            </a:pPr>
            <a:r>
              <a:rPr lang="en-US" dirty="0" smtClean="0">
                <a:latin typeface="Times New Roman" pitchFamily="18" charset="0"/>
                <a:cs typeface="Times New Roman" pitchFamily="18" charset="0"/>
              </a:rPr>
              <a:t>SANE Faculty explains her facility’s protocol for ensuring confidentiality, so that information irrelevant to the case, e.g., patient’s reproductive health history, does not become public.</a:t>
            </a:r>
          </a:p>
          <a:p>
            <a:pPr eaLnBrk="1" hangingPunct="1">
              <a:buFontTx/>
              <a:buChar char="•"/>
            </a:pPr>
            <a:r>
              <a:rPr lang="en-US" u="sng" dirty="0" smtClean="0">
                <a:latin typeface="Times New Roman" pitchFamily="18" charset="0"/>
                <a:cs typeface="Times New Roman" pitchFamily="18" charset="0"/>
              </a:rPr>
              <a:t>Rape Shield Law</a:t>
            </a:r>
            <a:endParaRPr lang="en-US" dirty="0" smtClean="0"/>
          </a:p>
          <a:p>
            <a:pPr lvl="1" eaLnBrk="1" hangingPunct="1">
              <a:buFontTx/>
              <a:buChar char="•"/>
            </a:pPr>
            <a:r>
              <a:rPr lang="en-US" dirty="0" smtClean="0"/>
              <a:t>Defense may seek medical history information about patient’s recent sexual activity to show that a third party is responsible for patient’s injury or pregnancy. Asking the court to require release of this information raises Rape Shield Law issues.</a:t>
            </a:r>
          </a:p>
          <a:p>
            <a:pPr eaLnBrk="1" hangingPunct="1">
              <a:buFontTx/>
              <a:buChar char="•"/>
            </a:pPr>
            <a:r>
              <a:rPr lang="en-US" dirty="0" smtClean="0">
                <a:latin typeface="Times New Roman" pitchFamily="18" charset="0"/>
                <a:cs typeface="Times New Roman" pitchFamily="18" charset="0"/>
              </a:rPr>
              <a:t>SANE Faculty provides examples from own practice. </a:t>
            </a:r>
          </a:p>
          <a:p>
            <a:pPr eaLnBrk="1" hangingPunct="1">
              <a:buFontTx/>
              <a:buChar char="•"/>
            </a:pPr>
            <a:r>
              <a:rPr lang="en-US" dirty="0" smtClean="0">
                <a:latin typeface="Times New Roman" pitchFamily="18" charset="0"/>
                <a:cs typeface="Times New Roman" pitchFamily="18" charset="0"/>
              </a:rPr>
              <a:t>Judge Faculty comments on any confidentiality issues in cases he or she has tried. </a:t>
            </a:r>
          </a:p>
          <a:p>
            <a:pPr eaLnBrk="1" hangingPunct="1">
              <a:buFontTx/>
              <a:buChar char="•"/>
            </a:pPr>
            <a:r>
              <a:rPr lang="en-US" dirty="0" smtClean="0">
                <a:latin typeface="Times New Roman" pitchFamily="18" charset="0"/>
                <a:cs typeface="Times New Roman" pitchFamily="18" charset="0"/>
              </a:rPr>
              <a:t>Every jurisdiction has a Rape Shield Law which bars questioning the victim about her prior sexual conduct apart from sexual conduct with the defendant. Most of these laws also include an exception when the defense alleges that it was the victim’s sexual activity with someone other than the defendant that is the source of the semen, pregnancy, disease, or injury in the present case.</a:t>
            </a:r>
          </a:p>
          <a:p>
            <a:pPr eaLnBrk="1" hangingPunct="1">
              <a:buFontTx/>
              <a:buChar char="•"/>
            </a:pPr>
            <a:r>
              <a:rPr lang="en-US" dirty="0" smtClean="0">
                <a:latin typeface="Times New Roman" pitchFamily="18" charset="0"/>
                <a:cs typeface="Times New Roman" pitchFamily="18" charset="0"/>
              </a:rPr>
              <a:t>In cases in which this is a possibility, the defense will want to know what the patient told the SANE about recent sexual partners, or about a recent abortion that might have left</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internal</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scarring.</a:t>
            </a:r>
          </a:p>
          <a:p>
            <a:pPr eaLnBrk="1" hangingPunct="1">
              <a:buFontTx/>
              <a:buChar char="•"/>
            </a:pPr>
            <a:r>
              <a:rPr lang="en-US" dirty="0" smtClean="0">
                <a:latin typeface="Times New Roman" pitchFamily="18" charset="0"/>
                <a:cs typeface="Times New Roman" pitchFamily="18" charset="0"/>
              </a:rPr>
              <a:t>The defense will ask the court to direct the treating SANE to release this information. The prosecution will make a motion </a:t>
            </a:r>
            <a:r>
              <a:rPr lang="en-US" i="1" dirty="0" smtClean="0">
                <a:latin typeface="Times New Roman" pitchFamily="18" charset="0"/>
                <a:cs typeface="Times New Roman" pitchFamily="18" charset="0"/>
              </a:rPr>
              <a:t>in </a:t>
            </a:r>
            <a:r>
              <a:rPr lang="en-US" i="1" dirty="0" err="1" smtClean="0">
                <a:latin typeface="Times New Roman" pitchFamily="18" charset="0"/>
                <a:cs typeface="Times New Roman" pitchFamily="18" charset="0"/>
              </a:rPr>
              <a:t>limine</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to resist release of any part of the patient’s medical record or to closely limit what may be released so that private information about past pregnancies, abortions, sexually transmitted infections, SSR-medications, and birth control is not made public. The court decides whether and what may be released, usually after an </a:t>
            </a:r>
            <a:r>
              <a:rPr lang="en-US" i="1" dirty="0" smtClean="0">
                <a:latin typeface="Times New Roman" pitchFamily="18" charset="0"/>
                <a:cs typeface="Times New Roman" pitchFamily="18" charset="0"/>
              </a:rPr>
              <a:t>in camera </a:t>
            </a:r>
            <a:r>
              <a:rPr lang="en-US" dirty="0" smtClean="0">
                <a:latin typeface="Times New Roman" pitchFamily="18" charset="0"/>
                <a:cs typeface="Times New Roman" pitchFamily="18" charset="0"/>
              </a:rPr>
              <a:t>(closed) review of the information requested. That is, the judge reviews the history privately before making a decision.</a:t>
            </a:r>
          </a:p>
          <a:p>
            <a:pPr eaLnBrk="1" hangingPunct="1">
              <a:buFontTx/>
              <a:buChar char="•"/>
            </a:pPr>
            <a:endParaRPr lang="en-US" b="1" u="sng" dirty="0" smtClean="0"/>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23</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dirty="0" smtClean="0">
                <a:latin typeface="Times New Roman" pitchFamily="18" charset="0"/>
              </a:rPr>
              <a:t>Suggested Commentary: </a:t>
            </a:r>
            <a:endParaRPr lang="en-US" dirty="0" smtClean="0">
              <a:latin typeface="Times New Roman" pitchFamily="18" charset="0"/>
            </a:endParaRPr>
          </a:p>
          <a:p>
            <a:pPr eaLnBrk="1" hangingPunct="1">
              <a:buFontTx/>
              <a:buChar char="•"/>
            </a:pPr>
            <a:r>
              <a:rPr lang="en-US" dirty="0" smtClean="0">
                <a:latin typeface="Times New Roman" pitchFamily="18" charset="0"/>
              </a:rPr>
              <a:t>SANE Faculty explains meaning of “orientation,” e.g., does patient know date?, who is president?, purpose of recording this information? These questions are essential to determine whether patient can give informed consent to examination. </a:t>
            </a:r>
          </a:p>
          <a:p>
            <a:pPr eaLnBrk="1" hangingPunct="1">
              <a:buFontTx/>
              <a:buChar char="•"/>
            </a:pPr>
            <a:r>
              <a:rPr lang="en-US" dirty="0" smtClean="0">
                <a:latin typeface="Times New Roman" pitchFamily="18" charset="0"/>
              </a:rPr>
              <a:t>If patient is confused and not responsive to questions it may mean that she was drugged, calling for urine and blood samples to be collected immediately. </a:t>
            </a:r>
          </a:p>
          <a:p>
            <a:pPr eaLnBrk="1" hangingPunct="1">
              <a:buFontTx/>
              <a:buChar char="•"/>
            </a:pPr>
            <a:r>
              <a:rPr lang="en-US" dirty="0" smtClean="0">
                <a:latin typeface="Times New Roman" pitchFamily="18" charset="0"/>
              </a:rPr>
              <a:t>Patients of all kinds are brought into the Emergency Department in a disoriented or even unconscious state, unable to give informed consent. Emergency Departments usually have their own protocols for determining how to care for these patients.  SANE Faculty can describe protocol for facility. </a:t>
            </a:r>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24</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323975" y="319088"/>
            <a:ext cx="4648200" cy="3486150"/>
          </a:xfrm>
          <a:noFill/>
          <a:ln>
            <a:solidFill>
              <a:srgbClr val="000000"/>
            </a:solidFill>
            <a:miter lim="800000"/>
            <a:headEnd/>
            <a:tailEnd/>
          </a:ln>
        </p:spPr>
      </p:sp>
      <p:sp>
        <p:nvSpPr>
          <p:cNvPr id="48131" name="Notes Placeholder 2"/>
          <p:cNvSpPr>
            <a:spLocks noGrp="1"/>
          </p:cNvSpPr>
          <p:nvPr>
            <p:ph type="body" idx="1"/>
          </p:nvPr>
        </p:nvSpPr>
        <p:spPr bwMode="auto">
          <a:xfrm>
            <a:off x="701675" y="4037610"/>
            <a:ext cx="5913438" cy="4181475"/>
          </a:xfrm>
          <a:noFill/>
        </p:spPr>
        <p:txBody>
          <a:bodyPr wrap="square" numCol="1" anchor="t" anchorCtr="0" compatLnSpc="1">
            <a:prstTxWarp prst="textNoShape">
              <a:avLst/>
            </a:prstTxWarp>
          </a:bodyPr>
          <a:lstStyle/>
          <a:p>
            <a:r>
              <a:rPr lang="en-US" b="1" u="sng" dirty="0" smtClean="0">
                <a:latin typeface="Times New Roman" pitchFamily="18" charset="0"/>
                <a:cs typeface="Times New Roman" pitchFamily="18" charset="0"/>
              </a:rPr>
              <a:t>Suggested Commentary:</a:t>
            </a:r>
            <a:endParaRPr lang="en-US" dirty="0" smtClean="0">
              <a:latin typeface="Times New Roman" pitchFamily="18" charset="0"/>
              <a:cs typeface="Times New Roman" pitchFamily="18" charset="0"/>
            </a:endParaRPr>
          </a:p>
          <a:p>
            <a:pPr>
              <a:buFontTx/>
              <a:buChar char="•"/>
            </a:pPr>
            <a:r>
              <a:rPr lang="en-US" dirty="0" smtClean="0">
                <a:latin typeface="Times New Roman" pitchFamily="18" charset="0"/>
                <a:cs typeface="Times New Roman" pitchFamily="18" charset="0"/>
              </a:rPr>
              <a:t>A complete history includes:</a:t>
            </a:r>
          </a:p>
          <a:p>
            <a:pPr lvl="1">
              <a:buFontTx/>
              <a:buChar char="•"/>
            </a:pPr>
            <a:r>
              <a:rPr lang="en-US" dirty="0" smtClean="0">
                <a:latin typeface="Times New Roman" pitchFamily="18" charset="0"/>
                <a:cs typeface="Times New Roman" pitchFamily="18" charset="0"/>
              </a:rPr>
              <a:t>Known allergies</a:t>
            </a:r>
          </a:p>
          <a:p>
            <a:pPr lvl="1">
              <a:buFontTx/>
              <a:buChar char="•"/>
            </a:pPr>
            <a:r>
              <a:rPr lang="en-US" dirty="0" smtClean="0">
                <a:latin typeface="Times New Roman" pitchFamily="18" charset="0"/>
                <a:cs typeface="Times New Roman" pitchFamily="18" charset="0"/>
              </a:rPr>
              <a:t>Current medications</a:t>
            </a:r>
          </a:p>
          <a:p>
            <a:pPr lvl="1">
              <a:buFontTx/>
              <a:buChar char="•"/>
            </a:pPr>
            <a:r>
              <a:rPr lang="en-US" dirty="0" smtClean="0">
                <a:latin typeface="Times New Roman" pitchFamily="18" charset="0"/>
                <a:cs typeface="Times New Roman" pitchFamily="18" charset="0"/>
              </a:rPr>
              <a:t>Tetanus and Hepatitis B vaccination</a:t>
            </a:r>
          </a:p>
          <a:p>
            <a:pPr lvl="1">
              <a:buFontTx/>
              <a:buChar char="•"/>
            </a:pPr>
            <a:r>
              <a:rPr lang="en-US" dirty="0" smtClean="0">
                <a:latin typeface="Times New Roman" pitchFamily="18" charset="0"/>
                <a:cs typeface="Times New Roman" pitchFamily="18" charset="0"/>
              </a:rPr>
              <a:t>Last menstrual period</a:t>
            </a:r>
          </a:p>
          <a:p>
            <a:pPr lvl="1">
              <a:buFontTx/>
              <a:buChar char="•"/>
            </a:pPr>
            <a:r>
              <a:rPr lang="en-US" dirty="0" smtClean="0">
                <a:latin typeface="Times New Roman" pitchFamily="18" charset="0"/>
                <a:cs typeface="Times New Roman" pitchFamily="18" charset="0"/>
              </a:rPr>
              <a:t>Current pregnancy status </a:t>
            </a:r>
          </a:p>
          <a:p>
            <a:pPr lvl="1">
              <a:buFontTx/>
              <a:buChar char="•"/>
            </a:pPr>
            <a:r>
              <a:rPr lang="en-US" dirty="0" err="1" smtClean="0">
                <a:latin typeface="Times New Roman" pitchFamily="18" charset="0"/>
                <a:cs typeface="Times New Roman" pitchFamily="18" charset="0"/>
              </a:rPr>
              <a:t>Anogenital</a:t>
            </a:r>
            <a:r>
              <a:rPr lang="en-US" dirty="0" smtClean="0">
                <a:latin typeface="Times New Roman" pitchFamily="18" charset="0"/>
                <a:cs typeface="Times New Roman" pitchFamily="18" charset="0"/>
              </a:rPr>
              <a:t> surgery/procedures</a:t>
            </a:r>
          </a:p>
          <a:p>
            <a:pPr lvl="1">
              <a:buFontTx/>
              <a:buChar char="•"/>
            </a:pPr>
            <a:r>
              <a:rPr lang="en-US" dirty="0" smtClean="0">
                <a:latin typeface="Times New Roman" pitchFamily="18" charset="0"/>
                <a:cs typeface="Times New Roman" pitchFamily="18" charset="0"/>
              </a:rPr>
              <a:t>Relevant medical conditions</a:t>
            </a:r>
          </a:p>
          <a:p>
            <a:pPr lvl="1">
              <a:buFontTx/>
              <a:buChar char="•"/>
            </a:pPr>
            <a:r>
              <a:rPr lang="en-US" dirty="0" smtClean="0">
                <a:latin typeface="Times New Roman" pitchFamily="18" charset="0"/>
                <a:cs typeface="Times New Roman" pitchFamily="18" charset="0"/>
              </a:rPr>
              <a:t>History of intercourse within 72 hours (distinguish vaginal, oral, anal)</a:t>
            </a:r>
          </a:p>
          <a:p>
            <a:pPr lvl="1">
              <a:buFontTx/>
              <a:buChar char="•"/>
            </a:pPr>
            <a:r>
              <a:rPr lang="en-US" dirty="0" smtClean="0">
                <a:latin typeface="Times New Roman" pitchFamily="18" charset="0"/>
                <a:cs typeface="Times New Roman" pitchFamily="18" charset="0"/>
              </a:rPr>
              <a:t>Birth control method used—whether condom used in assault</a:t>
            </a:r>
          </a:p>
          <a:p>
            <a:pPr lvl="1">
              <a:buFontTx/>
              <a:buChar char="•"/>
            </a:pPr>
            <a:r>
              <a:rPr lang="en-US" dirty="0" smtClean="0">
                <a:latin typeface="Times New Roman" pitchFamily="18" charset="0"/>
                <a:cs typeface="Times New Roman" pitchFamily="18" charset="0"/>
              </a:rPr>
              <a:t>Pain assessment </a:t>
            </a:r>
          </a:p>
          <a:p>
            <a:pPr>
              <a:buFontTx/>
              <a:buChar char="•"/>
            </a:pPr>
            <a:r>
              <a:rPr lang="en-US" dirty="0" smtClean="0">
                <a:latin typeface="Times New Roman" pitchFamily="18" charset="0"/>
                <a:cs typeface="Times New Roman" pitchFamily="18" charset="0"/>
              </a:rPr>
              <a:t>Knowing patient’s medical history is essential for treating immediate medical needs, guiding and understanding examination findings, and administering prophylactic medications at discharge. For example: </a:t>
            </a:r>
          </a:p>
          <a:p>
            <a:pPr lvl="1">
              <a:buFontTx/>
              <a:buChar char="•"/>
            </a:pPr>
            <a:r>
              <a:rPr lang="en-US" dirty="0" smtClean="0">
                <a:latin typeface="Times New Roman" pitchFamily="18" charset="0"/>
                <a:cs typeface="Times New Roman" pitchFamily="18" charset="0"/>
              </a:rPr>
              <a:t>If patient is diabetic and in immediate need of insulin. </a:t>
            </a:r>
          </a:p>
          <a:p>
            <a:pPr lvl="1">
              <a:buFontTx/>
              <a:buChar char="•"/>
            </a:pPr>
            <a:r>
              <a:rPr lang="en-US" dirty="0" smtClean="0">
                <a:latin typeface="Times New Roman" pitchFamily="18" charset="0"/>
                <a:cs typeface="Times New Roman" pitchFamily="18" charset="0"/>
              </a:rPr>
              <a:t>Reproductive/genital surgery and health conditions affect the appearance of genital structures.  E.g., if patient is transgender and has undergone genital reconstruction surgery; if patient has undergone female genital cutting; if patient suffers from genital herpes. </a:t>
            </a:r>
          </a:p>
          <a:p>
            <a:pPr lvl="1">
              <a:buFontTx/>
              <a:buChar char="•"/>
            </a:pPr>
            <a:r>
              <a:rPr lang="en-US" dirty="0" smtClean="0">
                <a:latin typeface="Times New Roman" pitchFamily="18" charset="0"/>
                <a:cs typeface="Times New Roman" pitchFamily="18" charset="0"/>
              </a:rPr>
              <a:t>Medications prescribed at discharge, such as those to prevent sexually transmitted infections, HIV, and pregnancy, may interact negatively with medications the patient is currently taking. </a:t>
            </a:r>
            <a:endParaRPr lang="en-US" b="1" u="sng" dirty="0" smtClean="0">
              <a:latin typeface="Times New Roman" pitchFamily="18" charset="0"/>
              <a:cs typeface="Times New Roman" pitchFamily="18" charset="0"/>
            </a:endParaRPr>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25</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Times New Roman" pitchFamily="18" charset="0"/>
              <a:cs typeface="Times New Roman" pitchFamily="18" charset="0"/>
            </a:endParaRPr>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26</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403350" y="603250"/>
            <a:ext cx="4230688" cy="3175000"/>
          </a:xfrm>
          <a:noFill/>
          <a:ln>
            <a:solidFill>
              <a:srgbClr val="000000"/>
            </a:solidFill>
            <a:miter lim="800000"/>
            <a:headEnd/>
            <a:tailEnd/>
          </a:ln>
        </p:spPr>
      </p:sp>
      <p:sp>
        <p:nvSpPr>
          <p:cNvPr id="50179" name="Notes Placeholder 2"/>
          <p:cNvSpPr>
            <a:spLocks noGrp="1"/>
          </p:cNvSpPr>
          <p:nvPr>
            <p:ph type="body" idx="1"/>
          </p:nvPr>
        </p:nvSpPr>
        <p:spPr bwMode="auto">
          <a:xfrm>
            <a:off x="270971" y="3912919"/>
            <a:ext cx="6308725" cy="4646613"/>
          </a:xfrm>
          <a:noFill/>
        </p:spPr>
        <p:txBody>
          <a:bodyPr wrap="square" numCol="1" anchor="t" anchorCtr="0" compatLnSpc="1">
            <a:prstTxWarp prst="textNoShape">
              <a:avLst/>
            </a:prstTxWarp>
          </a:bodyPr>
          <a:lstStyle/>
          <a:p>
            <a:r>
              <a:rPr lang="en-US" b="1" u="sng" dirty="0" smtClean="0">
                <a:latin typeface="Times New Roman" pitchFamily="18" charset="0"/>
                <a:cs typeface="Times New Roman" pitchFamily="18" charset="0"/>
              </a:rPr>
              <a:t>Suggested Commentary</a:t>
            </a:r>
            <a:r>
              <a:rPr lang="en-US" u="sng" dirty="0" smtClean="0">
                <a:latin typeface="Times New Roman" pitchFamily="18" charset="0"/>
                <a:cs typeface="Times New Roman" pitchFamily="18" charset="0"/>
              </a:rPr>
              <a:t>: </a:t>
            </a:r>
            <a:endParaRPr lang="en-US" b="1" u="sng" dirty="0" smtClean="0">
              <a:latin typeface="Times New Roman" pitchFamily="18" charset="0"/>
              <a:cs typeface="Times New Roman" pitchFamily="18" charset="0"/>
            </a:endParaRPr>
          </a:p>
          <a:p>
            <a:r>
              <a:rPr lang="en-US" dirty="0" smtClean="0">
                <a:latin typeface="Times" pitchFamily="18" charset="0"/>
              </a:rPr>
              <a:t>These specific questions are asked to guide the examiner, so SANE can specifically know what to look for:</a:t>
            </a:r>
            <a:r>
              <a:rPr lang="en-US" baseline="0" dirty="0" smtClean="0">
                <a:latin typeface="Times" pitchFamily="18" charset="0"/>
              </a:rPr>
              <a:t> </a:t>
            </a:r>
            <a:r>
              <a:rPr lang="en-US" dirty="0" smtClean="0">
                <a:latin typeface="Times" pitchFamily="18" charset="0"/>
              </a:rPr>
              <a:t>what evidence to collect, test and document; whether any additional or special tests are required; and guidance needed in discharge planning. For example, SANE needs to educate patient who was strangled about the many serious symptoms that may emerge after discharge, ranging from a need for speech therapy to brain damage.</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Record of patient’s account should include: </a:t>
            </a:r>
          </a:p>
          <a:p>
            <a:pPr lvl="1">
              <a:buFontTx/>
              <a:buChar char="•"/>
            </a:pPr>
            <a:r>
              <a:rPr lang="en-US" dirty="0" smtClean="0">
                <a:latin typeface="Times New Roman" pitchFamily="18" charset="0"/>
                <a:cs typeface="Times New Roman" pitchFamily="18" charset="0"/>
              </a:rPr>
              <a:t>Patient’s account of what happened in his or her own words, as best as he or she can recall.</a:t>
            </a:r>
            <a:r>
              <a:rPr lang="en-US" baseline="0"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lvl="2">
              <a:buFontTx/>
              <a:buChar char="•"/>
            </a:pPr>
            <a:r>
              <a:rPr lang="en-US" dirty="0" smtClean="0">
                <a:latin typeface="Times New Roman" pitchFamily="18" charset="0"/>
                <a:cs typeface="Times New Roman" pitchFamily="18" charset="0"/>
              </a:rPr>
              <a:t>Research on the neurobiology of trauma documents that the memory of a traumatic event is often difficult to recall sequentially and takes time to cohere. </a:t>
            </a:r>
          </a:p>
          <a:p>
            <a:pPr lvl="2">
              <a:buFontTx/>
              <a:buChar char="•"/>
            </a:pPr>
            <a:r>
              <a:rPr lang="en-US" dirty="0" smtClean="0">
                <a:latin typeface="Times New Roman" pitchFamily="18" charset="0"/>
                <a:cs typeface="Times New Roman" pitchFamily="18" charset="0"/>
              </a:rPr>
              <a:t>Inability to recall the sequence of events may also indicate drug-facilitated rape.</a:t>
            </a:r>
          </a:p>
          <a:p>
            <a:pPr lvl="1">
              <a:buFontTx/>
              <a:buChar char="•"/>
            </a:pPr>
            <a:r>
              <a:rPr lang="en-US" dirty="0" smtClean="0">
                <a:latin typeface="Times New Roman" pitchFamily="18" charset="0"/>
                <a:cs typeface="Times New Roman" pitchFamily="18" charset="0"/>
              </a:rPr>
              <a:t>Assailant’s words and actions. </a:t>
            </a:r>
          </a:p>
          <a:p>
            <a:pPr lvl="1">
              <a:buFontTx/>
              <a:buChar char="•"/>
            </a:pPr>
            <a:r>
              <a:rPr lang="en-US" dirty="0" smtClean="0">
                <a:latin typeface="Times New Roman" pitchFamily="18" charset="0"/>
                <a:cs typeface="Times New Roman" pitchFamily="18" charset="0"/>
              </a:rPr>
              <a:t>Patient’s words, feelings, thoughts, and actions,</a:t>
            </a:r>
            <a:r>
              <a:rPr lang="en-US" baseline="0" dirty="0" smtClean="0">
                <a:latin typeface="Times New Roman" pitchFamily="18" charset="0"/>
                <a:cs typeface="Times New Roman" pitchFamily="18" charset="0"/>
              </a:rPr>
              <a:t> for possible psychological effects</a:t>
            </a:r>
            <a:endParaRPr lang="en-US" dirty="0" smtClean="0">
              <a:latin typeface="Times New Roman" pitchFamily="18" charset="0"/>
              <a:cs typeface="Times New Roman" pitchFamily="18" charset="0"/>
            </a:endParaRPr>
          </a:p>
          <a:p>
            <a:pPr lvl="1">
              <a:buFontTx/>
              <a:buChar char="•"/>
            </a:pPr>
            <a:r>
              <a:rPr lang="en-US" dirty="0" smtClean="0">
                <a:latin typeface="Times New Roman" pitchFamily="18" charset="0"/>
                <a:cs typeface="Times New Roman" pitchFamily="18" charset="0"/>
              </a:rPr>
              <a:t>With respect to guiding the exam, SANE needs to know, for example, was there oral penetration which would require mouth swabs? Was there anal penetration, requiring an </a:t>
            </a:r>
            <a:r>
              <a:rPr lang="en-US" dirty="0" err="1" smtClean="0">
                <a:latin typeface="Times New Roman" pitchFamily="18" charset="0"/>
                <a:cs typeface="Times New Roman" pitchFamily="18" charset="0"/>
              </a:rPr>
              <a:t>anogenital</a:t>
            </a:r>
            <a:r>
              <a:rPr lang="en-US" dirty="0" smtClean="0">
                <a:latin typeface="Times New Roman" pitchFamily="18" charset="0"/>
                <a:cs typeface="Times New Roman" pitchFamily="18" charset="0"/>
              </a:rPr>
              <a:t> exam? Are there areas of the body where assailant bit, licked, or spat on patient which should be swabbed for DNA? </a:t>
            </a:r>
            <a:endParaRPr lang="en-US" dirty="0" smtClean="0">
              <a:latin typeface="Times" pitchFamily="18" charset="0"/>
            </a:endParaRPr>
          </a:p>
          <a:p>
            <a:pPr eaLnBrk="1" hangingPunct="1">
              <a:buFontTx/>
              <a:buChar char="•"/>
            </a:pPr>
            <a:r>
              <a:rPr lang="en-US" dirty="0" smtClean="0">
                <a:latin typeface="Times" pitchFamily="18" charset="0"/>
              </a:rPr>
              <a:t>SANE also documents patient’s post-assault hygiene and activity. Needs to know whether patient bathed, showered, douched, ate, drank, etc., in order to guide the evidence collection.</a:t>
            </a:r>
          </a:p>
          <a:p>
            <a:pPr eaLnBrk="1" hangingPunct="1">
              <a:buFontTx/>
              <a:buNone/>
            </a:pPr>
            <a:r>
              <a:rPr lang="en-US" b="1" dirty="0" smtClean="0">
                <a:latin typeface="Times" pitchFamily="18" charset="0"/>
              </a:rPr>
              <a:t>Source:</a:t>
            </a:r>
            <a:r>
              <a:rPr lang="en-US" b="1" baseline="0" dirty="0" smtClean="0">
                <a:latin typeface="Times" pitchFamily="18" charset="0"/>
              </a:rPr>
              <a:t> </a:t>
            </a:r>
            <a:r>
              <a:rPr lang="en-US" i="1" dirty="0" smtClean="0">
                <a:latin typeface="Times New Roman" pitchFamily="18" charset="0"/>
                <a:cs typeface="Times New Roman" pitchFamily="18" charset="0"/>
              </a:rPr>
              <a:t>Interview by Nat’l Institute of Justice with Rebecca Campbell,</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Michigan State University </a:t>
            </a:r>
            <a:r>
              <a:rPr lang="en-US" i="0" dirty="0" smtClean="0">
                <a:latin typeface="Times New Roman" pitchFamily="18" charset="0"/>
                <a:cs typeface="Times New Roman" pitchFamily="18" charset="0"/>
              </a:rPr>
              <a:t>(Dec. 2012), </a:t>
            </a:r>
            <a:r>
              <a:rPr lang="en-US" i="1" dirty="0" smtClean="0">
                <a:latin typeface="Times New Roman" pitchFamily="18" charset="0"/>
                <a:cs typeface="Times New Roman" pitchFamily="18" charset="0"/>
              </a:rPr>
              <a:t>available at</a:t>
            </a:r>
            <a:r>
              <a:rPr lang="en-US" dirty="0" smtClean="0">
                <a:latin typeface="Times New Roman" pitchFamily="18" charset="0"/>
                <a:cs typeface="Times New Roman" pitchFamily="18" charset="0"/>
              </a:rPr>
              <a:t> </a:t>
            </a:r>
            <a:r>
              <a:rPr lang="en-US" i="0" dirty="0" smtClean="0">
                <a:latin typeface="Times New Roman" pitchFamily="18" charset="0"/>
                <a:cs typeface="Times New Roman" pitchFamily="18" charset="0"/>
                <a:hlinkClick r:id="rId3"/>
              </a:rPr>
              <a:t>http://nij.ncjrs.gov/multimedia/video-campbell.htm</a:t>
            </a:r>
            <a:r>
              <a:rPr lang="en-US" i="0" dirty="0" smtClean="0">
                <a:latin typeface="Times New Roman" pitchFamily="18" charset="0"/>
                <a:cs typeface="Times New Roman" pitchFamily="18" charset="0"/>
              </a:rPr>
              <a:t>.  </a:t>
            </a:r>
          </a:p>
          <a:p>
            <a:pPr eaLnBrk="1" hangingPunct="1"/>
            <a:endParaRPr lang="en-US" sz="1000" dirty="0" smtClean="0">
              <a:latin typeface="Times" pitchFamily="18" charset="0"/>
            </a:endParaRPr>
          </a:p>
          <a:p>
            <a:pPr eaLnBrk="1" hangingPunct="1"/>
            <a:endParaRPr lang="en-US" sz="1000" dirty="0" smtClean="0">
              <a:latin typeface="Times" pitchFamily="18" charset="0"/>
            </a:endParaRPr>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27</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dirty="0" smtClean="0">
                <a:latin typeface="Times" pitchFamily="18" charset="0"/>
              </a:rPr>
              <a:t>Suggested Commentary: </a:t>
            </a:r>
          </a:p>
          <a:p>
            <a:pPr eaLnBrk="1" hangingPunct="1">
              <a:buFontTx/>
              <a:buChar char="•"/>
            </a:pPr>
            <a:r>
              <a:rPr lang="en-US" dirty="0" smtClean="0">
                <a:latin typeface="Times" pitchFamily="18" charset="0"/>
              </a:rPr>
              <a:t>It is important that the SANE knows the patient’s relationship to the perpetrator to guide discharge planning, which is discussed in more detail later in this PowerPoint.  </a:t>
            </a:r>
          </a:p>
          <a:p>
            <a:pPr eaLnBrk="1" hangingPunct="1">
              <a:buFontTx/>
              <a:buChar char="•"/>
            </a:pPr>
            <a:r>
              <a:rPr lang="en-US" dirty="0" smtClean="0">
                <a:latin typeface="Times" pitchFamily="18" charset="0"/>
              </a:rPr>
              <a:t>HIV prophylactics is a 30 day course of extremely toxic medication. It is most effective within 24 hours but can be given up to 72 hours after an assault. Knowing who the assailant was enables SANE to better discuss with the patient whether he or she should undertake this course of treatment.</a:t>
            </a:r>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28</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246188" y="677863"/>
            <a:ext cx="4557712" cy="3419475"/>
          </a:xfrm>
          <a:noFill/>
          <a:ln>
            <a:solidFill>
              <a:srgbClr val="000000"/>
            </a:solidFill>
            <a:miter lim="800000"/>
            <a:headEnd/>
            <a:tailEnd/>
          </a:ln>
        </p:spPr>
      </p:sp>
      <p:sp>
        <p:nvSpPr>
          <p:cNvPr id="52227" name="Notes Placeholder 2"/>
          <p:cNvSpPr>
            <a:spLocks noGrp="1"/>
          </p:cNvSpPr>
          <p:nvPr>
            <p:ph type="body" idx="1"/>
          </p:nvPr>
        </p:nvSpPr>
        <p:spPr bwMode="auto">
          <a:xfrm>
            <a:off x="725160" y="4267200"/>
            <a:ext cx="5816601" cy="4750860"/>
          </a:xfrm>
          <a:noFill/>
        </p:spPr>
        <p:txBody>
          <a:bodyPr wrap="square" numCol="1" anchor="t" anchorCtr="0" compatLnSpc="1">
            <a:prstTxWarp prst="textNoShape">
              <a:avLst/>
            </a:prstTxWarp>
          </a:bodyPr>
          <a:lstStyle/>
          <a:p>
            <a:r>
              <a:rPr lang="en-US" b="1" u="sng" dirty="0" smtClean="0">
                <a:latin typeface="Times New Roman" pitchFamily="18" charset="0"/>
                <a:cs typeface="Times New Roman" pitchFamily="18" charset="0"/>
              </a:rPr>
              <a:t>Suggested Commentary</a:t>
            </a:r>
            <a:r>
              <a:rPr lang="en-US" dirty="0" smtClean="0">
                <a:latin typeface="Times New Roman" pitchFamily="18" charset="0"/>
                <a:cs typeface="Times New Roman" pitchFamily="18" charset="0"/>
              </a:rPr>
              <a:t>:</a:t>
            </a:r>
          </a:p>
          <a:p>
            <a:pPr>
              <a:buFontTx/>
              <a:buChar char="•"/>
            </a:pPr>
            <a:r>
              <a:rPr lang="en-US" dirty="0" smtClean="0">
                <a:latin typeface="Times New Roman" pitchFamily="18" charset="0"/>
                <a:cs typeface="Times New Roman" pitchFamily="18" charset="0"/>
              </a:rPr>
              <a:t>Explain that contrary to the stereotype that most rape victims sustain serious, observable, physical injuries, especially in the genital area, research documents that these are in fact not common. According to a national study conducted by the Medical University of South Carolina: </a:t>
            </a:r>
          </a:p>
          <a:p>
            <a:pPr marL="715963" lvl="1" indent="-274638">
              <a:buFontTx/>
              <a:buChar char="•"/>
            </a:pPr>
            <a:r>
              <a:rPr lang="en-US" dirty="0" smtClean="0">
                <a:latin typeface="Times New Roman" pitchFamily="18" charset="0"/>
                <a:cs typeface="Times New Roman" pitchFamily="18" charset="0"/>
              </a:rPr>
              <a:t>70% of drug-facilitated/incapacitated and 48% of forcible rape victims reported no injuries; </a:t>
            </a:r>
          </a:p>
          <a:p>
            <a:pPr marL="715963" lvl="1" indent="-274638">
              <a:buFontTx/>
              <a:buChar char="•"/>
            </a:pPr>
            <a:r>
              <a:rPr lang="en-US" dirty="0" smtClean="0">
                <a:latin typeface="Times New Roman" pitchFamily="18" charset="0"/>
                <a:cs typeface="Times New Roman" pitchFamily="18" charset="0"/>
              </a:rPr>
              <a:t>23% of drug-facilitated/incapacitated and 34% of forcible rape victims reported minor injuries; and </a:t>
            </a:r>
          </a:p>
          <a:p>
            <a:pPr marL="715963" lvl="1" indent="-274638">
              <a:buFontTx/>
              <a:buChar char="•"/>
            </a:pPr>
            <a:r>
              <a:rPr lang="en-US" dirty="0" smtClean="0">
                <a:latin typeface="Times New Roman" pitchFamily="18" charset="0"/>
                <a:cs typeface="Times New Roman" pitchFamily="18" charset="0"/>
              </a:rPr>
              <a:t>6% of drug-facilitated/incapacitated and 16% of forcible rape victims reported serious injuries. </a:t>
            </a:r>
          </a:p>
          <a:p>
            <a:pPr marL="715963" lvl="1" indent="-274638">
              <a:buFontTx/>
              <a:buChar char="•"/>
            </a:pPr>
            <a:r>
              <a:rPr lang="en-US" dirty="0" smtClean="0">
                <a:latin typeface="Times New Roman" pitchFamily="18" charset="0"/>
                <a:cs typeface="Times New Roman" pitchFamily="18" charset="0"/>
              </a:rPr>
              <a:t>Absence of physical injuries does not mean there was no sexual assault.</a:t>
            </a:r>
          </a:p>
          <a:p>
            <a:pPr marL="171450" indent="-171450">
              <a:buFont typeface="Arial"/>
              <a:buChar char="•"/>
            </a:pPr>
            <a:r>
              <a:rPr lang="en-US" b="0" dirty="0" smtClean="0">
                <a:latin typeface="Times New Roman" pitchFamily="18" charset="0"/>
                <a:cs typeface="Times New Roman" pitchFamily="18" charset="0"/>
              </a:rPr>
              <a:t>A major reason victims do not sustain serious, observable physical injuries is that most rapists employ only instrumental</a:t>
            </a:r>
            <a:r>
              <a:rPr lang="en-US" b="0" baseline="0" dirty="0" smtClean="0">
                <a:latin typeface="Times New Roman" pitchFamily="18" charset="0"/>
                <a:cs typeface="Times New Roman" pitchFamily="18" charset="0"/>
              </a:rPr>
              <a:t> violence, and victims often do not physically resist.</a:t>
            </a:r>
          </a:p>
          <a:p>
            <a:pPr marL="171450" indent="-171450">
              <a:buFont typeface="Arial"/>
              <a:buChar char="•"/>
            </a:pPr>
            <a:r>
              <a:rPr lang="en-US" b="0" baseline="0" dirty="0" smtClean="0">
                <a:latin typeface="Times New Roman" pitchFamily="18" charset="0"/>
                <a:cs typeface="Times New Roman" pitchFamily="18" charset="0"/>
              </a:rPr>
              <a:t>Instrumental violence means the rapist employs only the minimum force or threat needed to make the victim submit.</a:t>
            </a:r>
          </a:p>
          <a:p>
            <a:pPr marL="171450" indent="-171450">
              <a:buFont typeface="Arial"/>
              <a:buChar char="•"/>
            </a:pPr>
            <a:r>
              <a:rPr lang="en-US" b="0" baseline="0" dirty="0" smtClean="0">
                <a:latin typeface="Times New Roman" pitchFamily="18" charset="0"/>
                <a:cs typeface="Times New Roman" pitchFamily="18" charset="0"/>
              </a:rPr>
              <a:t>Victims do not resist because they are frozen with fright; dissociated into a passive, dream-like state out of fear; or have made a strategic decision not to resist in order to avoid injury other than the rape itself, or death.</a:t>
            </a:r>
          </a:p>
          <a:p>
            <a:pPr marL="171450" indent="-171450">
              <a:buFont typeface="Arial"/>
              <a:buChar char="•"/>
            </a:pPr>
            <a:r>
              <a:rPr lang="en-US" b="0" baseline="0" dirty="0" smtClean="0">
                <a:latin typeface="Times New Roman" pitchFamily="18" charset="0"/>
                <a:cs typeface="Times New Roman" pitchFamily="18" charset="0"/>
              </a:rPr>
              <a:t>Absence of genital injuries is discussed later in this PowerPoint.</a:t>
            </a:r>
            <a:endParaRPr lang="en-US" b="0"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Source:</a:t>
            </a:r>
            <a:r>
              <a:rPr lang="en-US" dirty="0" smtClean="0">
                <a:latin typeface="Times New Roman" pitchFamily="18" charset="0"/>
                <a:cs typeface="Times New Roman" pitchFamily="18" charset="0"/>
              </a:rPr>
              <a:t> Dean Kilpatrick et al., </a:t>
            </a:r>
            <a:r>
              <a:rPr lang="en-US" i="1" dirty="0" smtClean="0">
                <a:latin typeface="Times New Roman" pitchFamily="18" charset="0"/>
                <a:cs typeface="Times New Roman" pitchFamily="18" charset="0"/>
              </a:rPr>
              <a:t>Drug-Facilitated, Incapacitated and Forcible Rape: A National Study</a:t>
            </a:r>
            <a:r>
              <a:rPr lang="en-US" cap="small"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(2007) at 4, http://www.ncjrs.gov/pdffiles1/nij/grants/219181.pdf.</a:t>
            </a:r>
            <a:r>
              <a:rPr lang="en-US" baseline="0" dirty="0" smtClean="0">
                <a:latin typeface="Times New Roman" pitchFamily="18" charset="0"/>
                <a:cs typeface="Times New Roman" pitchFamily="18" charset="0"/>
              </a:rPr>
              <a:t> </a:t>
            </a:r>
          </a:p>
          <a:p>
            <a:r>
              <a:rPr lang="en-US" baseline="0"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FontTx/>
              <a:buChar char="•"/>
            </a:pPr>
            <a:endParaRPr lang="en-US" dirty="0" smtClean="0"/>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29</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703388" y="296863"/>
            <a:ext cx="3748087" cy="2811462"/>
          </a:xfrm>
          <a:noFill/>
          <a:ln>
            <a:solidFill>
              <a:srgbClr val="000000"/>
            </a:solidFill>
            <a:miter lim="800000"/>
            <a:headEnd/>
            <a:tailEnd/>
          </a:ln>
        </p:spPr>
      </p:sp>
      <p:sp>
        <p:nvSpPr>
          <p:cNvPr id="33795" name="Notes Placeholder 2"/>
          <p:cNvSpPr>
            <a:spLocks noGrp="1"/>
          </p:cNvSpPr>
          <p:nvPr>
            <p:ph type="body" idx="1"/>
          </p:nvPr>
        </p:nvSpPr>
        <p:spPr bwMode="auto">
          <a:xfrm>
            <a:off x="295275" y="3253838"/>
            <a:ext cx="6713538" cy="5296395"/>
          </a:xfrm>
          <a:noFill/>
        </p:spPr>
        <p:txBody>
          <a:bodyPr wrap="square" numCol="1" anchor="t" anchorCtr="0" compatLnSpc="1">
            <a:prstTxWarp prst="textNoShape">
              <a:avLst/>
            </a:prstTxWarp>
          </a:bodyPr>
          <a:lstStyle/>
          <a:p>
            <a:r>
              <a:rPr lang="en-US" b="1" u="sng" dirty="0" smtClean="0"/>
              <a:t>Suggested Commentary </a:t>
            </a:r>
          </a:p>
          <a:p>
            <a:pPr>
              <a:buFontTx/>
              <a:buChar char="•"/>
            </a:pPr>
            <a:r>
              <a:rPr lang="en-US" i="1" dirty="0" smtClean="0"/>
              <a:t>The National Intimate Partner and Sexual Violence Survey: 2010 Summary Report</a:t>
            </a:r>
            <a:r>
              <a:rPr lang="en-US" dirty="0" smtClean="0"/>
              <a:t>, published by the National Center for Injury Prevention and Control of the Centers for Disease Control, defined rape as including forced vaginal, oral, or anal penetration with a penis; forced digital vaginal or anal penetration; attempted forced penetration; and completed alcohol</a:t>
            </a:r>
            <a:r>
              <a:rPr lang="en-US" baseline="0" dirty="0" smtClean="0"/>
              <a:t> or drug-facilitated penetration.</a:t>
            </a:r>
            <a:endParaRPr lang="en-US" dirty="0" smtClean="0"/>
          </a:p>
          <a:p>
            <a:pPr>
              <a:buFontTx/>
              <a:buChar char="•"/>
            </a:pPr>
            <a:r>
              <a:rPr lang="en-US" dirty="0" smtClean="0"/>
              <a:t>Rape is an epidemic crime with grave consequences for victims, female and male. Few victims report and extremely few ever see the inside of a courtroom. A national study of rape victims found that only 18% of forcible rape victims and 10% of drag-facilitated/incapacitated rape victims reported the crime to law enforcement. </a:t>
            </a:r>
          </a:p>
          <a:p>
            <a:pPr>
              <a:buFontTx/>
              <a:buChar char="•"/>
            </a:pPr>
            <a:r>
              <a:rPr lang="en-US" dirty="0" smtClean="0"/>
              <a:t>The vast majority of rapes are committed by someone known or related to the victim.</a:t>
            </a:r>
          </a:p>
          <a:p>
            <a:pPr eaLnBrk="1" hangingPunct="1">
              <a:buFontTx/>
              <a:buChar char="•"/>
            </a:pPr>
            <a:r>
              <a:rPr lang="en-US" dirty="0" smtClean="0"/>
              <a:t>Jenifer Markowitz, ND,</a:t>
            </a:r>
            <a:r>
              <a:rPr lang="en-US" baseline="0" dirty="0" smtClean="0"/>
              <a:t> </a:t>
            </a:r>
            <a:r>
              <a:rPr lang="en-US" dirty="0" smtClean="0"/>
              <a:t>RN, WHNP-BC,</a:t>
            </a:r>
            <a:r>
              <a:rPr lang="en-US" baseline="0" dirty="0" smtClean="0"/>
              <a:t> </a:t>
            </a:r>
            <a:r>
              <a:rPr lang="en-US" dirty="0" smtClean="0"/>
              <a:t>a former President of the International Association of Forensic Nurses, estimates that fewer than 10% of the patients she sees for medical forensic sexual assault examinations ultimately go to trial. </a:t>
            </a:r>
          </a:p>
          <a:p>
            <a:pPr>
              <a:buFontTx/>
              <a:buChar char="•"/>
            </a:pPr>
            <a:r>
              <a:rPr lang="en-US" dirty="0" smtClean="0"/>
              <a:t>As the CDC’s data show, both women and men are victims of rape.  However, since women are victimized at significantly higher rates, this presentation often uses female pronouns for patients and victims.</a:t>
            </a:r>
            <a:r>
              <a:rPr lang="en-US" baseline="0" dirty="0" smtClean="0"/>
              <a:t> </a:t>
            </a:r>
            <a:endParaRPr lang="en-US" dirty="0" smtClean="0"/>
          </a:p>
          <a:p>
            <a:pPr eaLnBrk="1" hangingPunct="1">
              <a:buFontTx/>
              <a:buChar char="•"/>
            </a:pPr>
            <a:r>
              <a:rPr lang="en-US" dirty="0" smtClean="0"/>
              <a:t>SANE Faculty provides comments based on experience from own practice. </a:t>
            </a:r>
          </a:p>
          <a:p>
            <a:r>
              <a:rPr lang="en-US" b="1" dirty="0" smtClean="0"/>
              <a:t>Sources: </a:t>
            </a:r>
          </a:p>
          <a:p>
            <a:r>
              <a:rPr lang="en-US" dirty="0" smtClean="0"/>
              <a:t>Dean Kilpatrick et al., </a:t>
            </a:r>
            <a:r>
              <a:rPr lang="en-US" i="1" dirty="0" smtClean="0"/>
              <a:t>Drug-Facilitated,</a:t>
            </a:r>
            <a:r>
              <a:rPr lang="en-US" i="1" baseline="0" dirty="0" smtClean="0"/>
              <a:t> Incapacitated and Forcible Rape: A National Study </a:t>
            </a:r>
            <a:r>
              <a:rPr lang="en-US" dirty="0" smtClean="0"/>
              <a:t>(2007), at 4, www.ncjrs.gov/pdffiles1/nij/grants/219181.pdf.</a:t>
            </a:r>
            <a:r>
              <a:rPr lang="en-US" baseline="0" dirty="0" smtClean="0"/>
              <a:t> </a:t>
            </a:r>
          </a:p>
          <a:p>
            <a:r>
              <a:rPr lang="en-US" sz="1200" dirty="0" smtClean="0">
                <a:ea typeface="ＭＳ Ｐゴシック"/>
                <a:cs typeface="ＭＳ Ｐゴシック"/>
              </a:rPr>
              <a:t>Michele C. Black et al., </a:t>
            </a:r>
            <a:r>
              <a:rPr lang="en-US" sz="1200" i="1" dirty="0" smtClean="0">
                <a:ea typeface="ＭＳ Ｐゴシック"/>
                <a:cs typeface="ＭＳ Ｐゴシック"/>
              </a:rPr>
              <a:t>The National Intimate Partner and Sexual Violence Survey (NISVS): 2010 SUMMARY REPORT</a:t>
            </a:r>
            <a:r>
              <a:rPr lang="en-US" sz="1200" dirty="0" smtClean="0">
                <a:ea typeface="ＭＳ Ｐゴシック"/>
                <a:cs typeface="ＭＳ Ｐゴシック"/>
              </a:rPr>
              <a:t>, </a:t>
            </a:r>
            <a:r>
              <a:rPr lang="en-US" sz="1200" cap="small" dirty="0" smtClean="0">
                <a:ea typeface="ＭＳ Ｐゴシック"/>
                <a:cs typeface="ＭＳ Ｐゴシック"/>
              </a:rPr>
              <a:t>National Center for Injury Prevention and Control, Centers for Disease Control and Prevention</a:t>
            </a:r>
            <a:r>
              <a:rPr lang="en-US" sz="1200" dirty="0" smtClean="0">
                <a:ea typeface="ＭＳ Ｐゴシック"/>
                <a:cs typeface="ＭＳ Ｐゴシック"/>
              </a:rPr>
              <a:t> (Nov. 2011),  http://www.cdc.gov/ViolencePrevention/pdf/NISVS_Report2010-a.pdf.</a:t>
            </a:r>
          </a:p>
          <a:p>
            <a:r>
              <a:rPr lang="en-US" dirty="0" smtClean="0"/>
              <a:t>Kimberly A. </a:t>
            </a:r>
            <a:r>
              <a:rPr lang="en-US" dirty="0" err="1" smtClean="0"/>
              <a:t>Lonsway</a:t>
            </a:r>
            <a:r>
              <a:rPr lang="en-US" dirty="0" smtClean="0"/>
              <a:t> &amp; Joanne </a:t>
            </a:r>
            <a:r>
              <a:rPr lang="en-US" dirty="0" err="1" smtClean="0"/>
              <a:t>Archambault</a:t>
            </a:r>
            <a:r>
              <a:rPr lang="en-US" dirty="0" smtClean="0"/>
              <a:t>, </a:t>
            </a:r>
            <a:r>
              <a:rPr lang="en-US" i="1" dirty="0" smtClean="0"/>
              <a:t>The ‘Justice Gap’ for Sexual Assault Cases: Future Directions for Research and Reform</a:t>
            </a:r>
            <a:r>
              <a:rPr lang="en-US" dirty="0" smtClean="0"/>
              <a:t>, 18 </a:t>
            </a:r>
            <a:r>
              <a:rPr lang="en-US" cap="small" dirty="0" smtClean="0"/>
              <a:t>Violence</a:t>
            </a:r>
            <a:r>
              <a:rPr lang="en-US" cap="small" baseline="0" dirty="0" smtClean="0"/>
              <a:t> Against Women</a:t>
            </a:r>
            <a:r>
              <a:rPr lang="en-US" baseline="0" dirty="0" smtClean="0"/>
              <a:t> </a:t>
            </a:r>
            <a:r>
              <a:rPr lang="en-US" dirty="0" smtClean="0"/>
              <a:t>145, (2012). </a:t>
            </a:r>
          </a:p>
          <a:p>
            <a:endParaRPr lang="en-US" dirty="0" smtClean="0"/>
          </a:p>
        </p:txBody>
      </p:sp>
      <p:sp>
        <p:nvSpPr>
          <p:cNvPr id="5" name="Date Placeholder 4"/>
          <p:cNvSpPr>
            <a:spLocks noGrp="1"/>
          </p:cNvSpPr>
          <p:nvPr>
            <p:ph type="dt" sz="quarter" idx="1"/>
          </p:nvPr>
        </p:nvSpPr>
        <p:spPr/>
        <p:txBody>
          <a:bodyPr/>
          <a:lstStyle/>
          <a:p>
            <a:pPr>
              <a:defRPr/>
            </a:pPr>
            <a:r>
              <a:rPr lang="en-US" smtClean="0"/>
              <a:t>10/24/13</a:t>
            </a:r>
            <a:endParaRPr lang="en-US"/>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u="sng" dirty="0" smtClean="0">
                <a:latin typeface="Times New Roman" pitchFamily="18" charset="0"/>
                <a:cs typeface="Times New Roman" pitchFamily="18" charset="0"/>
              </a:rPr>
              <a:t>Suggested Commentary: </a:t>
            </a:r>
          </a:p>
          <a:p>
            <a:pPr>
              <a:buFontTx/>
              <a:buChar char="•"/>
            </a:pPr>
            <a:r>
              <a:rPr lang="en-US" dirty="0" smtClean="0">
                <a:latin typeface="Times New Roman" pitchFamily="18" charset="0"/>
                <a:cs typeface="Times New Roman" pitchFamily="18" charset="0"/>
              </a:rPr>
              <a:t>SANE uses body map to document and draw any injuries observed. SANE notes location of injuries and describes size, shape, color, swelling, tenderness, redness, tears, abrasions, bruising, etc. </a:t>
            </a:r>
          </a:p>
          <a:p>
            <a:pPr>
              <a:buFontTx/>
              <a:buChar char="•"/>
            </a:pPr>
            <a:r>
              <a:rPr lang="en-US" dirty="0" smtClean="0">
                <a:latin typeface="Times New Roman" pitchFamily="18" charset="0"/>
                <a:cs typeface="Times New Roman" pitchFamily="18" charset="0"/>
              </a:rPr>
              <a:t>Sample</a:t>
            </a:r>
            <a:r>
              <a:rPr lang="en-US" baseline="0" dirty="0" smtClean="0">
                <a:latin typeface="Times New Roman" pitchFamily="18" charset="0"/>
                <a:cs typeface="Times New Roman" pitchFamily="18" charset="0"/>
              </a:rPr>
              <a:t> of female and male body maps are on the next slides.</a:t>
            </a:r>
          </a:p>
          <a:p>
            <a:pPr>
              <a:buFontTx/>
              <a:buChar char="•"/>
            </a:pPr>
            <a:endParaRPr lang="en-US" baseline="0" dirty="0" smtClean="0">
              <a:latin typeface="Times New Roman" pitchFamily="18" charset="0"/>
              <a:cs typeface="Times New Roman" pitchFamily="18" charset="0"/>
            </a:endParaRPr>
          </a:p>
          <a:p>
            <a:pPr>
              <a:buFontTx/>
              <a:buNone/>
            </a:pPr>
            <a:r>
              <a:rPr lang="en-US" baseline="0" dirty="0" smtClean="0">
                <a:latin typeface="Times New Roman" pitchFamily="18" charset="0"/>
                <a:cs typeface="Times New Roman" pitchFamily="18" charset="0"/>
              </a:rPr>
              <a:t>Note to SANE faculty: These slides can be shown rapidly just to give participants a sense of the imagery.</a:t>
            </a:r>
            <a:endParaRPr lang="en-US" dirty="0" smtClean="0">
              <a:latin typeface="Times New Roman" pitchFamily="18" charset="0"/>
              <a:cs typeface="Times New Roman" pitchFamily="18" charset="0"/>
            </a:endParaRPr>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30</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10/24/13</a:t>
            </a:r>
            <a:endParaRPr lang="en-US" dirty="0"/>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31</a:t>
            </a:fld>
            <a:endParaRPr lang="en-US" dirty="0"/>
          </a:p>
        </p:txBody>
      </p:sp>
      <p:sp>
        <p:nvSpPr>
          <p:cNvPr id="9" name="Footer Placeholder 8"/>
          <p:cNvSpPr>
            <a:spLocks noGrp="1"/>
          </p:cNvSpPr>
          <p:nvPr>
            <p:ph type="ftr" sz="quarter" idx="12"/>
          </p:nvPr>
        </p:nvSpPr>
        <p:spPr/>
        <p:txBody>
          <a:bodyPr/>
          <a:lstStyle/>
          <a:p>
            <a:pPr>
              <a:defRPr/>
            </a:pPr>
            <a:endParaRPr lang="en-US"/>
          </a:p>
        </p:txBody>
      </p:sp>
      <p:sp>
        <p:nvSpPr>
          <p:cNvPr id="8" name="Header Placeholder 7"/>
          <p:cNvSpPr>
            <a:spLocks noGrp="1"/>
          </p:cNvSpPr>
          <p:nvPr>
            <p:ph type="hdr" sz="quarter" idx="13"/>
          </p:nvPr>
        </p:nvSpPr>
        <p:spPr/>
        <p:txBody>
          <a:bodyPr/>
          <a:lstStyle/>
          <a:p>
            <a:pPr>
              <a:defRPr/>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10/24/13</a:t>
            </a:r>
            <a:endParaRPr lang="en-US" dirty="0"/>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32</a:t>
            </a:fld>
            <a:endParaRPr lang="en-US" dirty="0"/>
          </a:p>
        </p:txBody>
      </p:sp>
      <p:sp>
        <p:nvSpPr>
          <p:cNvPr id="9" name="Footer Placeholder 8"/>
          <p:cNvSpPr>
            <a:spLocks noGrp="1"/>
          </p:cNvSpPr>
          <p:nvPr>
            <p:ph type="ftr" sz="quarter" idx="12"/>
          </p:nvPr>
        </p:nvSpPr>
        <p:spPr/>
        <p:txBody>
          <a:bodyPr/>
          <a:lstStyle/>
          <a:p>
            <a:pPr>
              <a:defRPr/>
            </a:pPr>
            <a:endParaRPr lang="en-US"/>
          </a:p>
        </p:txBody>
      </p:sp>
      <p:sp>
        <p:nvSpPr>
          <p:cNvPr id="8" name="Header Placeholder 7"/>
          <p:cNvSpPr>
            <a:spLocks noGrp="1"/>
          </p:cNvSpPr>
          <p:nvPr>
            <p:ph type="hdr" sz="quarter" idx="13"/>
          </p:nvPr>
        </p:nvSpPr>
        <p:spPr/>
        <p:txBody>
          <a:bodyPr/>
          <a:lstStyle/>
          <a:p>
            <a:pPr>
              <a:defRPr/>
            </a:pPr>
            <a:endParaRPr lang="en-US"/>
          </a:p>
        </p:txBody>
      </p:sp>
    </p:spTree>
    <p:extLst>
      <p:ext uri="{BB962C8B-B14F-4D97-AF65-F5344CB8AC3E}">
        <p14:creationId xmlns:p14="http://schemas.microsoft.com/office/powerpoint/2010/main" xmlns="" val="538836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10/24/13</a:t>
            </a:r>
            <a:endParaRPr lang="en-US" dirty="0"/>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33</a:t>
            </a:fld>
            <a:endParaRPr lang="en-US" dirty="0"/>
          </a:p>
        </p:txBody>
      </p:sp>
      <p:sp>
        <p:nvSpPr>
          <p:cNvPr id="9" name="Footer Placeholder 8"/>
          <p:cNvSpPr>
            <a:spLocks noGrp="1"/>
          </p:cNvSpPr>
          <p:nvPr>
            <p:ph type="ftr" sz="quarter" idx="12"/>
          </p:nvPr>
        </p:nvSpPr>
        <p:spPr/>
        <p:txBody>
          <a:bodyPr/>
          <a:lstStyle/>
          <a:p>
            <a:pPr>
              <a:defRPr/>
            </a:pPr>
            <a:endParaRPr lang="en-US"/>
          </a:p>
        </p:txBody>
      </p:sp>
      <p:sp>
        <p:nvSpPr>
          <p:cNvPr id="8" name="Header Placeholder 7"/>
          <p:cNvSpPr>
            <a:spLocks noGrp="1"/>
          </p:cNvSpPr>
          <p:nvPr>
            <p:ph type="hdr" sz="quarter" idx="13"/>
          </p:nvPr>
        </p:nvSpPr>
        <p:spPr/>
        <p:txBody>
          <a:bodyPr/>
          <a:lstStyle/>
          <a:p>
            <a:pPr>
              <a:defRPr/>
            </a:pPr>
            <a:endParaRPr lang="en-US"/>
          </a:p>
        </p:txBody>
      </p:sp>
    </p:spTree>
    <p:extLst>
      <p:ext uri="{BB962C8B-B14F-4D97-AF65-F5344CB8AC3E}">
        <p14:creationId xmlns:p14="http://schemas.microsoft.com/office/powerpoint/2010/main" xmlns="" val="2656921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10/24/13</a:t>
            </a:r>
            <a:endParaRPr lang="en-US" dirty="0"/>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34</a:t>
            </a:fld>
            <a:endParaRPr lang="en-US" dirty="0"/>
          </a:p>
        </p:txBody>
      </p:sp>
      <p:sp>
        <p:nvSpPr>
          <p:cNvPr id="9" name="Footer Placeholder 8"/>
          <p:cNvSpPr>
            <a:spLocks noGrp="1"/>
          </p:cNvSpPr>
          <p:nvPr>
            <p:ph type="ftr" sz="quarter" idx="12"/>
          </p:nvPr>
        </p:nvSpPr>
        <p:spPr/>
        <p:txBody>
          <a:bodyPr/>
          <a:lstStyle/>
          <a:p>
            <a:pPr>
              <a:defRPr/>
            </a:pPr>
            <a:endParaRPr lang="en-US"/>
          </a:p>
        </p:txBody>
      </p:sp>
      <p:sp>
        <p:nvSpPr>
          <p:cNvPr id="8" name="Header Placeholder 7"/>
          <p:cNvSpPr>
            <a:spLocks noGrp="1"/>
          </p:cNvSpPr>
          <p:nvPr>
            <p:ph type="hdr" sz="quarter" idx="13"/>
          </p:nvPr>
        </p:nvSpPr>
        <p:spPr/>
        <p:txBody>
          <a:bodyPr/>
          <a:lstStyle/>
          <a:p>
            <a:pPr>
              <a:defRPr/>
            </a:pPr>
            <a:endParaRPr lang="en-US"/>
          </a:p>
        </p:txBody>
      </p:sp>
    </p:spTree>
    <p:extLst>
      <p:ext uri="{BB962C8B-B14F-4D97-AF65-F5344CB8AC3E}">
        <p14:creationId xmlns:p14="http://schemas.microsoft.com/office/powerpoint/2010/main" xmlns="" val="1933444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u="sng" dirty="0" smtClean="0">
                <a:latin typeface="Times New Roman" pitchFamily="18" charset="0"/>
                <a:cs typeface="Times New Roman" pitchFamily="18" charset="0"/>
              </a:rPr>
              <a:t>Suggested Commentary</a:t>
            </a:r>
            <a:r>
              <a:rPr lang="en-US" u="sng"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FontTx/>
              <a:buChar char="•"/>
            </a:pPr>
            <a:r>
              <a:rPr lang="en-US" dirty="0" smtClean="0">
                <a:latin typeface="Times New Roman" pitchFamily="18" charset="0"/>
                <a:cs typeface="Times New Roman" pitchFamily="18" charset="0"/>
              </a:rPr>
              <a:t>SANE uses genital map of external and internal genitalia to document and draw physical assessment of patient’s genitalia. SANE notes location of injuries and describes size, shape, color, swelling, tenderness, redness, tears, abrasions, bruising, etc. </a:t>
            </a:r>
          </a:p>
          <a:p>
            <a:pPr>
              <a:buFontTx/>
              <a:buChar char="•"/>
            </a:pPr>
            <a:r>
              <a:rPr lang="en-US" dirty="0" smtClean="0">
                <a:latin typeface="Times New Roman" pitchFamily="18" charset="0"/>
                <a:cs typeface="Times New Roman" pitchFamily="18" charset="0"/>
              </a:rPr>
              <a:t>Samples</a:t>
            </a:r>
            <a:r>
              <a:rPr lang="en-US" baseline="0" dirty="0" smtClean="0">
                <a:latin typeface="Times New Roman" pitchFamily="18" charset="0"/>
                <a:cs typeface="Times New Roman" pitchFamily="18" charset="0"/>
              </a:rPr>
              <a:t> of female and male genitalia maps are on the next slides</a:t>
            </a:r>
            <a:r>
              <a:rPr lang="en-US" dirty="0" smtClean="0">
                <a:latin typeface="Times New Roman" pitchFamily="18" charset="0"/>
                <a:cs typeface="Times New Roman" pitchFamily="18" charset="0"/>
              </a:rPr>
              <a:t>. </a:t>
            </a:r>
          </a:p>
          <a:p>
            <a:pPr marL="0" marR="0" lvl="1" indent="0" algn="l" defTabSz="457200" rtl="0" eaLnBrk="0" fontAlgn="base" latinLnBrk="0" hangingPunct="0">
              <a:lnSpc>
                <a:spcPct val="100000"/>
              </a:lnSpc>
              <a:spcBef>
                <a:spcPct val="30000"/>
              </a:spcBef>
              <a:spcAft>
                <a:spcPct val="0"/>
              </a:spcAft>
              <a:buClrTx/>
              <a:buSzTx/>
              <a:buFontTx/>
              <a:buChar char="•"/>
              <a:tabLst/>
              <a:defRPr/>
            </a:pPr>
            <a:r>
              <a:rPr lang="en-US" sz="1200" dirty="0" smtClean="0">
                <a:effectLst/>
                <a:latin typeface="Times New Roman" pitchFamily="18" charset="0"/>
                <a:cs typeface="Times New Roman" pitchFamily="18" charset="0"/>
              </a:rPr>
              <a:t>A glossary of terms for female and male genital structures is included in the Participants’ Binder together with diagrams. These terms are used in recording findings from and testimony about a medical forensic sexual assault examination.  </a:t>
            </a:r>
            <a:endParaRPr lang="en-US" baseline="0" dirty="0" smtClean="0">
              <a:latin typeface="Times New Roman" pitchFamily="18" charset="0"/>
              <a:cs typeface="Times New Roman" pitchFamily="18" charset="0"/>
            </a:endParaRPr>
          </a:p>
          <a:p>
            <a:pPr>
              <a:buFontTx/>
              <a:buNone/>
            </a:pPr>
            <a:r>
              <a:rPr lang="en-US" b="1" baseline="0" dirty="0" smtClean="0">
                <a:latin typeface="Times New Roman" pitchFamily="18" charset="0"/>
                <a:cs typeface="Times New Roman" pitchFamily="18" charset="0"/>
              </a:rPr>
              <a:t>Note to SANE faculty: </a:t>
            </a:r>
            <a:r>
              <a:rPr lang="en-US" baseline="0" dirty="0" smtClean="0">
                <a:latin typeface="Times New Roman" pitchFamily="18" charset="0"/>
                <a:cs typeface="Times New Roman" pitchFamily="18" charset="0"/>
              </a:rPr>
              <a:t>These slides can be shown rapidly just to give participants a sense of the imagery.</a:t>
            </a:r>
            <a:endParaRPr lang="en-US" dirty="0" smtClean="0">
              <a:latin typeface="Times New Roman" pitchFamily="18" charset="0"/>
              <a:cs typeface="Times New Roman" pitchFamily="18" charset="0"/>
            </a:endParaRPr>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35</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10/24/13</a:t>
            </a:r>
            <a:endParaRPr lang="en-US" dirty="0"/>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36</a:t>
            </a:fld>
            <a:endParaRPr lang="en-US" dirty="0"/>
          </a:p>
        </p:txBody>
      </p:sp>
      <p:sp>
        <p:nvSpPr>
          <p:cNvPr id="9" name="Footer Placeholder 8"/>
          <p:cNvSpPr>
            <a:spLocks noGrp="1"/>
          </p:cNvSpPr>
          <p:nvPr>
            <p:ph type="ftr" sz="quarter" idx="12"/>
          </p:nvPr>
        </p:nvSpPr>
        <p:spPr/>
        <p:txBody>
          <a:bodyPr/>
          <a:lstStyle/>
          <a:p>
            <a:pPr>
              <a:defRPr/>
            </a:pPr>
            <a:endParaRPr lang="en-US"/>
          </a:p>
        </p:txBody>
      </p:sp>
      <p:sp>
        <p:nvSpPr>
          <p:cNvPr id="8" name="Header Placeholder 7"/>
          <p:cNvSpPr>
            <a:spLocks noGrp="1"/>
          </p:cNvSpPr>
          <p:nvPr>
            <p:ph type="hdr" sz="quarter" idx="13"/>
          </p:nvPr>
        </p:nvSpPr>
        <p:spPr/>
        <p:txBody>
          <a:bodyPr/>
          <a:lstStyle/>
          <a:p>
            <a:pPr>
              <a:defRPr/>
            </a:pPr>
            <a:endParaRPr lang="en-US"/>
          </a:p>
        </p:txBody>
      </p:sp>
    </p:spTree>
    <p:extLst>
      <p:ext uri="{BB962C8B-B14F-4D97-AF65-F5344CB8AC3E}">
        <p14:creationId xmlns:p14="http://schemas.microsoft.com/office/powerpoint/2010/main" xmlns="" val="3263401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10/24/13</a:t>
            </a:r>
            <a:endParaRPr lang="en-US" dirty="0"/>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37</a:t>
            </a:fld>
            <a:endParaRPr lang="en-US" dirty="0"/>
          </a:p>
        </p:txBody>
      </p:sp>
      <p:sp>
        <p:nvSpPr>
          <p:cNvPr id="9" name="Footer Placeholder 8"/>
          <p:cNvSpPr>
            <a:spLocks noGrp="1"/>
          </p:cNvSpPr>
          <p:nvPr>
            <p:ph type="ftr" sz="quarter" idx="12"/>
          </p:nvPr>
        </p:nvSpPr>
        <p:spPr/>
        <p:txBody>
          <a:bodyPr/>
          <a:lstStyle/>
          <a:p>
            <a:pPr>
              <a:defRPr/>
            </a:pPr>
            <a:endParaRPr lang="en-US"/>
          </a:p>
        </p:txBody>
      </p:sp>
      <p:sp>
        <p:nvSpPr>
          <p:cNvPr id="8" name="Header Placeholder 7"/>
          <p:cNvSpPr>
            <a:spLocks noGrp="1"/>
          </p:cNvSpPr>
          <p:nvPr>
            <p:ph type="hdr" sz="quarter" idx="13"/>
          </p:nvPr>
        </p:nvSpPr>
        <p:spPr/>
        <p:txBody>
          <a:bodyPr/>
          <a:lstStyle/>
          <a:p>
            <a:pPr>
              <a:defRPr/>
            </a:pPr>
            <a:endParaRPr lang="en-US"/>
          </a:p>
        </p:txBody>
      </p:sp>
    </p:spTree>
    <p:extLst>
      <p:ext uri="{BB962C8B-B14F-4D97-AF65-F5344CB8AC3E}">
        <p14:creationId xmlns:p14="http://schemas.microsoft.com/office/powerpoint/2010/main" xmlns="" val="1430242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10/24/13</a:t>
            </a:r>
            <a:endParaRPr lang="en-US" dirty="0"/>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38</a:t>
            </a:fld>
            <a:endParaRPr lang="en-US" dirty="0"/>
          </a:p>
        </p:txBody>
      </p:sp>
      <p:sp>
        <p:nvSpPr>
          <p:cNvPr id="9" name="Footer Placeholder 8"/>
          <p:cNvSpPr>
            <a:spLocks noGrp="1"/>
          </p:cNvSpPr>
          <p:nvPr>
            <p:ph type="ftr" sz="quarter" idx="12"/>
          </p:nvPr>
        </p:nvSpPr>
        <p:spPr/>
        <p:txBody>
          <a:bodyPr/>
          <a:lstStyle/>
          <a:p>
            <a:pPr>
              <a:defRPr/>
            </a:pPr>
            <a:endParaRPr lang="en-US"/>
          </a:p>
        </p:txBody>
      </p:sp>
      <p:sp>
        <p:nvSpPr>
          <p:cNvPr id="8" name="Header Placeholder 7"/>
          <p:cNvSpPr>
            <a:spLocks noGrp="1"/>
          </p:cNvSpPr>
          <p:nvPr>
            <p:ph type="hdr" sz="quarter" idx="13"/>
          </p:nvPr>
        </p:nvSpPr>
        <p:spPr/>
        <p:txBody>
          <a:bodyPr/>
          <a:lstStyle/>
          <a:p>
            <a:pPr>
              <a:defRPr/>
            </a:pPr>
            <a:endParaRPr lang="en-US"/>
          </a:p>
        </p:txBody>
      </p:sp>
    </p:spTree>
    <p:extLst>
      <p:ext uri="{BB962C8B-B14F-4D97-AF65-F5344CB8AC3E}">
        <p14:creationId xmlns:p14="http://schemas.microsoft.com/office/powerpoint/2010/main" xmlns="" val="3055853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55299" name="Notes Placeholder 2"/>
          <p:cNvSpPr>
            <a:spLocks noGrp="1"/>
          </p:cNvSpPr>
          <p:nvPr>
            <p:ph type="body" idx="1"/>
          </p:nvPr>
        </p:nvSpPr>
        <p:spPr bwMode="auto">
          <a:xfrm>
            <a:off x="647184" y="4184650"/>
            <a:ext cx="6143625" cy="5394325"/>
          </a:xfrm>
          <a:noFill/>
        </p:spPr>
        <p:txBody>
          <a:bodyPr wrap="square" numCol="1" anchor="t" anchorCtr="0" compatLnSpc="1">
            <a:prstTxWarp prst="textNoShape">
              <a:avLst/>
            </a:prstTxWarp>
          </a:bodyPr>
          <a:lstStyle/>
          <a:p>
            <a:r>
              <a:rPr lang="en-US" b="1" u="sng" dirty="0" smtClean="0">
                <a:latin typeface="Times New Roman" pitchFamily="18" charset="0"/>
                <a:cs typeface="Times New Roman" pitchFamily="18" charset="0"/>
              </a:rPr>
              <a:t>Suggested Commentary:</a:t>
            </a:r>
            <a:endParaRPr lang="en-US" u="sng" dirty="0" smtClean="0">
              <a:latin typeface="Times New Roman" pitchFamily="18" charset="0"/>
              <a:cs typeface="Times New Roman" pitchFamily="18" charset="0"/>
            </a:endParaRPr>
          </a:p>
          <a:p>
            <a:pPr>
              <a:buFontTx/>
              <a:buChar char="•"/>
            </a:pPr>
            <a:r>
              <a:rPr lang="en-US" b="1" u="sng" dirty="0" err="1" smtClean="0">
                <a:latin typeface="Times New Roman" pitchFamily="18" charset="0"/>
                <a:cs typeface="Times New Roman" pitchFamily="18" charset="0"/>
              </a:rPr>
              <a:t>Colposcope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 magnification device used to view possible external and internal genital injuries, such as abrasions and lacerations, difficult to see or easily missed with</a:t>
            </a:r>
            <a:r>
              <a:rPr lang="en-US" baseline="0" dirty="0" smtClean="0">
                <a:latin typeface="Times New Roman" pitchFamily="18" charset="0"/>
                <a:cs typeface="Times New Roman" pitchFamily="18" charset="0"/>
              </a:rPr>
              <a:t> the naked eye</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“Magnification” does not mean exaggeration or distortion. The </a:t>
            </a:r>
            <a:r>
              <a:rPr lang="en-US" dirty="0" err="1" smtClean="0">
                <a:latin typeface="Times New Roman" pitchFamily="18" charset="0"/>
                <a:cs typeface="Times New Roman" pitchFamily="18" charset="0"/>
              </a:rPr>
              <a:t>colposcope</a:t>
            </a:r>
            <a:r>
              <a:rPr lang="en-US" dirty="0" smtClean="0">
                <a:latin typeface="Times New Roman" pitchFamily="18" charset="0"/>
                <a:cs typeface="Times New Roman" pitchFamily="18" charset="0"/>
              </a:rPr>
              <a:t> magnifies like the </a:t>
            </a:r>
            <a:r>
              <a:rPr lang="en-US" dirty="0" err="1" smtClean="0">
                <a:latin typeface="Times New Roman" pitchFamily="18" charset="0"/>
                <a:cs typeface="Times New Roman" pitchFamily="18" charset="0"/>
              </a:rPr>
              <a:t>otoscope</a:t>
            </a:r>
            <a:r>
              <a:rPr lang="en-US" dirty="0" smtClean="0">
                <a:latin typeface="Times New Roman" pitchFamily="18" charset="0"/>
                <a:cs typeface="Times New Roman" pitchFamily="18" charset="0"/>
              </a:rPr>
              <a:t> that an ear, nose, and throat doctor uses to better visualize the ear canal.</a:t>
            </a:r>
          </a:p>
          <a:p>
            <a:pPr>
              <a:buFontTx/>
              <a:buChar char="•"/>
            </a:pPr>
            <a:r>
              <a:rPr lang="en-US" b="1" dirty="0" smtClean="0">
                <a:latin typeface="Times New Roman" pitchFamily="18" charset="0"/>
                <a:cs typeface="Times New Roman" pitchFamily="18" charset="0"/>
              </a:rPr>
              <a:t>Digital Camera:</a:t>
            </a:r>
            <a:r>
              <a:rPr lang="en-US" dirty="0" smtClean="0">
                <a:latin typeface="Times New Roman" pitchFamily="18" charset="0"/>
                <a:cs typeface="Times New Roman" pitchFamily="18" charset="0"/>
              </a:rPr>
              <a:t> Many SANE programs use a digital camera only.</a:t>
            </a:r>
            <a:endParaRPr lang="en-US" b="1" dirty="0" smtClean="0">
              <a:latin typeface="Times New Roman" pitchFamily="18" charset="0"/>
              <a:cs typeface="Times New Roman" pitchFamily="18" charset="0"/>
            </a:endParaRPr>
          </a:p>
          <a:p>
            <a:pPr>
              <a:buFontTx/>
              <a:buChar char="•"/>
            </a:pPr>
            <a:r>
              <a:rPr lang="en-US" b="1" dirty="0" err="1" smtClean="0">
                <a:latin typeface="Times New Roman" pitchFamily="18" charset="0"/>
                <a:cs typeface="Times New Roman" pitchFamily="18" charset="0"/>
              </a:rPr>
              <a:t>Toluidine</a:t>
            </a:r>
            <a:r>
              <a:rPr lang="en-US" b="1" dirty="0" smtClean="0">
                <a:latin typeface="Times New Roman" pitchFamily="18" charset="0"/>
                <a:cs typeface="Times New Roman" pitchFamily="18" charset="0"/>
              </a:rPr>
              <a:t> blue dye:</a:t>
            </a:r>
          </a:p>
          <a:p>
            <a:pPr>
              <a:buFontTx/>
              <a:buChar char="•"/>
            </a:pPr>
            <a:r>
              <a:rPr lang="en-US" dirty="0" smtClean="0">
                <a:latin typeface="Times New Roman" pitchFamily="18" charset="0"/>
                <a:cs typeface="Times New Roman" pitchFamily="18" charset="0"/>
              </a:rPr>
              <a:t>Staining technique in which dye adheres to small areas of abraded skin and </a:t>
            </a:r>
            <a:r>
              <a:rPr lang="en-US" dirty="0" err="1" smtClean="0">
                <a:latin typeface="Times New Roman" pitchFamily="18" charset="0"/>
                <a:cs typeface="Times New Roman" pitchFamily="18" charset="0"/>
              </a:rPr>
              <a:t>microlacerations</a:t>
            </a:r>
            <a:r>
              <a:rPr lang="en-US" dirty="0" smtClean="0">
                <a:latin typeface="Times New Roman" pitchFamily="18" charset="0"/>
                <a:cs typeface="Times New Roman" pitchFamily="18" charset="0"/>
              </a:rPr>
              <a:t>, resulting in identification of otherwise invisible injuries.   </a:t>
            </a:r>
          </a:p>
          <a:p>
            <a:pPr>
              <a:buFontTx/>
              <a:buChar char="•"/>
            </a:pPr>
            <a:r>
              <a:rPr lang="en-US" dirty="0" err="1" smtClean="0">
                <a:latin typeface="Times New Roman" pitchFamily="18" charset="0"/>
                <a:cs typeface="Times New Roman" pitchFamily="18" charset="0"/>
              </a:rPr>
              <a:t>Toluidine</a:t>
            </a:r>
            <a:r>
              <a:rPr lang="en-US" dirty="0" smtClean="0">
                <a:latin typeface="Times New Roman" pitchFamily="18" charset="0"/>
                <a:cs typeface="Times New Roman" pitchFamily="18" charset="0"/>
              </a:rPr>
              <a:t>-blue dye resulted in significantly higher prevalence of tears and abrasions on the external genitalia than when either direct visualization or </a:t>
            </a:r>
            <a:r>
              <a:rPr lang="en-US" dirty="0" err="1" smtClean="0">
                <a:latin typeface="Times New Roman" pitchFamily="18" charset="0"/>
                <a:cs typeface="Times New Roman" pitchFamily="18" charset="0"/>
              </a:rPr>
              <a:t>colposcopy</a:t>
            </a:r>
            <a:r>
              <a:rPr lang="en-US" dirty="0" smtClean="0">
                <a:latin typeface="Times New Roman" pitchFamily="18" charset="0"/>
                <a:cs typeface="Times New Roman" pitchFamily="18" charset="0"/>
              </a:rPr>
              <a:t> were used. </a:t>
            </a:r>
          </a:p>
          <a:p>
            <a:pPr>
              <a:buFontTx/>
              <a:buChar char="•"/>
            </a:pPr>
            <a:r>
              <a:rPr lang="en-US" dirty="0" smtClean="0">
                <a:latin typeface="Times New Roman" pitchFamily="18" charset="0"/>
                <a:cs typeface="Times New Roman" pitchFamily="18" charset="0"/>
              </a:rPr>
              <a:t>Direct visualization and </a:t>
            </a:r>
            <a:r>
              <a:rPr lang="en-US" dirty="0" err="1" smtClean="0">
                <a:latin typeface="Times New Roman" pitchFamily="18" charset="0"/>
                <a:cs typeface="Times New Roman" pitchFamily="18" charset="0"/>
              </a:rPr>
              <a:t>colposcopy</a:t>
            </a:r>
            <a:r>
              <a:rPr lang="en-US" dirty="0" smtClean="0">
                <a:latin typeface="Times New Roman" pitchFamily="18" charset="0"/>
                <a:cs typeface="Times New Roman" pitchFamily="18" charset="0"/>
              </a:rPr>
              <a:t> were more effective at identifying contusions and redness. </a:t>
            </a:r>
          </a:p>
          <a:p>
            <a:pPr marL="0" marR="0" indent="0" algn="l" defTabSz="457200" rtl="0" eaLnBrk="0" fontAlgn="base" latinLnBrk="0" hangingPunct="0">
              <a:lnSpc>
                <a:spcPct val="100000"/>
              </a:lnSpc>
              <a:spcBef>
                <a:spcPct val="30000"/>
              </a:spcBef>
              <a:spcAft>
                <a:spcPct val="0"/>
              </a:spcAft>
              <a:buClrTx/>
              <a:buSzTx/>
              <a:buFontTx/>
              <a:buChar char="•"/>
              <a:tabLst/>
              <a:defRPr/>
            </a:pPr>
            <a:r>
              <a:rPr lang="en-US" dirty="0" err="1" smtClean="0">
                <a:latin typeface="Times New Roman" pitchFamily="18" charset="0"/>
                <a:cs typeface="Times New Roman" pitchFamily="18" charset="0"/>
              </a:rPr>
              <a:t>Toluidine</a:t>
            </a:r>
            <a:r>
              <a:rPr lang="en-US" dirty="0" smtClean="0">
                <a:latin typeface="Times New Roman" pitchFamily="18" charset="0"/>
                <a:cs typeface="Times New Roman" pitchFamily="18" charset="0"/>
              </a:rPr>
              <a:t> blue dye does not effervesce as much on dark skin as on light skin, so dark-skinned victims are receiving less effective exams.  Researchers are seeking a fluorescent dye that works well on dark skin. </a:t>
            </a:r>
            <a:endParaRPr lang="en-US" b="1"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Sources: </a:t>
            </a:r>
          </a:p>
          <a:p>
            <a:r>
              <a:rPr lang="en-US" sz="1200" kern="1200" dirty="0" smtClean="0">
                <a:solidFill>
                  <a:schemeClr val="tx1"/>
                </a:solidFill>
                <a:latin typeface="Times New Roman" pitchFamily="18" charset="0"/>
                <a:cs typeface="Times New Roman" pitchFamily="18" charset="0"/>
              </a:rPr>
              <a:t>Theresa Zink et al., </a:t>
            </a:r>
            <a:r>
              <a:rPr lang="en-US" sz="1200" i="1" kern="1200" dirty="0" smtClean="0">
                <a:solidFill>
                  <a:schemeClr val="tx1"/>
                </a:solidFill>
                <a:latin typeface="Times New Roman" pitchFamily="18" charset="0"/>
                <a:cs typeface="Times New Roman" pitchFamily="18" charset="0"/>
              </a:rPr>
              <a:t>Comparison of Methods for Identifying </a:t>
            </a:r>
            <a:r>
              <a:rPr lang="en-US" sz="1200" i="1" kern="1200" dirty="0" err="1" smtClean="0">
                <a:solidFill>
                  <a:schemeClr val="tx1"/>
                </a:solidFill>
                <a:latin typeface="Times New Roman" pitchFamily="18" charset="0"/>
                <a:cs typeface="Times New Roman" pitchFamily="18" charset="0"/>
              </a:rPr>
              <a:t>Ano</a:t>
            </a:r>
            <a:r>
              <a:rPr lang="en-US" sz="1200" i="1" kern="1200" dirty="0" smtClean="0">
                <a:solidFill>
                  <a:schemeClr val="tx1"/>
                </a:solidFill>
                <a:latin typeface="Times New Roman" pitchFamily="18" charset="0"/>
                <a:cs typeface="Times New Roman" pitchFamily="18" charset="0"/>
              </a:rPr>
              <a:t>-Genital Injury After Consensual Intercourse, </a:t>
            </a:r>
            <a:r>
              <a:rPr lang="en-US" sz="1200" kern="1200" dirty="0" smtClean="0">
                <a:solidFill>
                  <a:schemeClr val="tx1"/>
                </a:solidFill>
                <a:latin typeface="Times New Roman" pitchFamily="18" charset="0"/>
                <a:cs typeface="Times New Roman" pitchFamily="18" charset="0"/>
              </a:rPr>
              <a:t>39 J. </a:t>
            </a:r>
            <a:r>
              <a:rPr lang="en-US" sz="1200" kern="1200" cap="small" baseline="0" dirty="0" smtClean="0">
                <a:solidFill>
                  <a:schemeClr val="tx1"/>
                </a:solidFill>
                <a:latin typeface="Times New Roman" pitchFamily="18" charset="0"/>
                <a:cs typeface="Times New Roman" pitchFamily="18" charset="0"/>
              </a:rPr>
              <a:t>Emergency Med</a:t>
            </a:r>
            <a:r>
              <a:rPr lang="en-US" sz="1200" kern="1200" dirty="0" smtClean="0">
                <a:solidFill>
                  <a:schemeClr val="tx1"/>
                </a:solidFill>
                <a:latin typeface="Times New Roman" pitchFamily="18" charset="0"/>
                <a:cs typeface="Times New Roman" pitchFamily="18" charset="0"/>
              </a:rPr>
              <a:t>. 113 (2010).</a:t>
            </a:r>
          </a:p>
          <a:p>
            <a:r>
              <a:rPr lang="en-US" sz="1200" b="0" kern="1200" dirty="0" smtClean="0">
                <a:solidFill>
                  <a:schemeClr val="tx1"/>
                </a:solidFill>
                <a:latin typeface="Times New Roman" pitchFamily="18" charset="0"/>
                <a:cs typeface="Times New Roman" pitchFamily="18" charset="0"/>
              </a:rPr>
              <a:t>Christine Phelan </a:t>
            </a:r>
            <a:r>
              <a:rPr lang="en-US" sz="1200" b="0" kern="1200" dirty="0" err="1" smtClean="0">
                <a:solidFill>
                  <a:schemeClr val="tx1"/>
                </a:solidFill>
                <a:latin typeface="Times New Roman" pitchFamily="18" charset="0"/>
                <a:cs typeface="Times New Roman" pitchFamily="18" charset="0"/>
              </a:rPr>
              <a:t>Kueter</a:t>
            </a:r>
            <a:r>
              <a:rPr lang="en-US" sz="1200" b="0" kern="1200" dirty="0" smtClean="0">
                <a:solidFill>
                  <a:schemeClr val="tx1"/>
                </a:solidFill>
                <a:latin typeface="Times New Roman" pitchFamily="18" charset="0"/>
                <a:cs typeface="Times New Roman" pitchFamily="18" charset="0"/>
              </a:rPr>
              <a:t>, </a:t>
            </a:r>
            <a:r>
              <a:rPr lang="en-US" sz="1200" b="0" i="1" kern="1200" dirty="0" err="1" smtClean="0">
                <a:solidFill>
                  <a:schemeClr val="tx1"/>
                </a:solidFill>
                <a:latin typeface="Times New Roman" pitchFamily="18" charset="0"/>
                <a:cs typeface="Times New Roman" pitchFamily="18" charset="0"/>
              </a:rPr>
              <a:t>U.Va.’s</a:t>
            </a:r>
            <a:r>
              <a:rPr lang="en-US" sz="1200" b="0" i="1" kern="1200" dirty="0" smtClean="0">
                <a:solidFill>
                  <a:schemeClr val="tx1"/>
                </a:solidFill>
                <a:latin typeface="Times New Roman" pitchFamily="18" charset="0"/>
                <a:cs typeface="Times New Roman" pitchFamily="18" charset="0"/>
              </a:rPr>
              <a:t> </a:t>
            </a:r>
            <a:r>
              <a:rPr lang="en-US" sz="1200" b="0" i="1" kern="1200" dirty="0" err="1" smtClean="0">
                <a:solidFill>
                  <a:schemeClr val="tx1"/>
                </a:solidFill>
                <a:latin typeface="Times New Roman" pitchFamily="18" charset="0"/>
                <a:cs typeface="Times New Roman" pitchFamily="18" charset="0"/>
              </a:rPr>
              <a:t>Laughon</a:t>
            </a:r>
            <a:r>
              <a:rPr lang="en-US" sz="1200" b="0" i="1" kern="1200" dirty="0" smtClean="0">
                <a:solidFill>
                  <a:schemeClr val="tx1"/>
                </a:solidFill>
                <a:latin typeface="Times New Roman" pitchFamily="18" charset="0"/>
                <a:cs typeface="Times New Roman" pitchFamily="18" charset="0"/>
              </a:rPr>
              <a:t> Testing Rape Kit Dye that Will Work on All Skin Colors</a:t>
            </a:r>
            <a:r>
              <a:rPr lang="en-US" sz="1200" b="0" kern="1200" dirty="0" smtClean="0">
                <a:solidFill>
                  <a:schemeClr val="tx1"/>
                </a:solidFill>
                <a:latin typeface="Times New Roman" pitchFamily="18" charset="0"/>
                <a:cs typeface="Times New Roman" pitchFamily="18" charset="0"/>
              </a:rPr>
              <a:t> (June 19, 2013),</a:t>
            </a:r>
            <a:r>
              <a:rPr lang="en-US" sz="1200" b="0" u="sng" kern="1200" dirty="0" smtClean="0">
                <a:solidFill>
                  <a:schemeClr val="tx1"/>
                </a:solidFill>
                <a:latin typeface="Times New Roman" pitchFamily="18" charset="0"/>
                <a:cs typeface="Times New Roman" pitchFamily="18" charset="0"/>
                <a:hlinkClick r:id="rId3"/>
              </a:rPr>
              <a:t>http://news.virginia.edu/content/uva-s-laughon-testing-rape-kit-dye-will-work-all-skin-colors</a:t>
            </a:r>
            <a:endParaRPr lang="en-US" sz="1200" b="0" kern="1200" dirty="0" smtClean="0">
              <a:solidFill>
                <a:schemeClr val="tx1"/>
              </a:solidFill>
              <a:latin typeface="Times New Roman" pitchFamily="18" charset="0"/>
              <a:cs typeface="Times New Roman" pitchFamily="18" charset="0"/>
            </a:endParaRPr>
          </a:p>
          <a:p>
            <a:endParaRPr lang="en-US" sz="1300" i="1" dirty="0" smtClean="0">
              <a:latin typeface="Times New Roman" pitchFamily="18" charset="0"/>
              <a:cs typeface="Times New Roman" pitchFamily="18" charset="0"/>
            </a:endParaRPr>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39</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u="sng" dirty="0" smtClean="0"/>
              <a:t>Suggested Commentary:</a:t>
            </a:r>
            <a:endParaRPr lang="en-US" dirty="0" smtClean="0"/>
          </a:p>
          <a:p>
            <a:pPr>
              <a:buFont typeface="Arial" pitchFamily="34" charset="0"/>
              <a:buChar char="•"/>
            </a:pPr>
            <a:r>
              <a:rPr lang="en-US" dirty="0" smtClean="0"/>
              <a:t>Adult victim sexual assault trials bring with them expectations about the kind of injuries a “real” victim will have, the kind of medical evidence that will be offered, who will present it, and what medical evidence can “prove” in these cases. These expectations are at odds with reality and undermine fairness in all aspects of the trial process. </a:t>
            </a:r>
          </a:p>
          <a:p>
            <a:pPr>
              <a:buFont typeface="Arial" pitchFamily="34" charset="0"/>
              <a:buChar char="•"/>
            </a:pPr>
            <a:r>
              <a:rPr lang="en-US" dirty="0" smtClean="0"/>
              <a:t>This curriculum provides accurate information about the medical forensic sexual assault examination and what it can and cannot prove, and explores some of the legal issues these cases raise for judicial resolution. </a:t>
            </a:r>
            <a:endParaRPr lang="en-US" b="1" u="sng" dirty="0" smtClean="0"/>
          </a:p>
        </p:txBody>
      </p:sp>
      <p:sp>
        <p:nvSpPr>
          <p:cNvPr id="4" name="Date Placeholder 3"/>
          <p:cNvSpPr>
            <a:spLocks noGrp="1"/>
          </p:cNvSpPr>
          <p:nvPr>
            <p:ph type="dt" sz="quarter" idx="1"/>
          </p:nvPr>
        </p:nvSpPr>
        <p:spPr/>
        <p:txBody>
          <a:bodyPr/>
          <a:lstStyle/>
          <a:p>
            <a:pPr>
              <a:defRPr/>
            </a:pPr>
            <a:r>
              <a:rPr lang="en-US" smtClean="0"/>
              <a:t>10/24/13</a:t>
            </a:r>
            <a:endParaRPr lang="en-US"/>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4</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r>
              <a:rPr lang="en-US" b="1" u="sng" dirty="0" smtClean="0">
                <a:latin typeface="Times New Roman" pitchFamily="18" charset="0"/>
                <a:cs typeface="Times New Roman" pitchFamily="18" charset="0"/>
              </a:rPr>
              <a:t>Suggested Commentary:</a:t>
            </a:r>
            <a:endParaRPr lang="en-US" dirty="0" smtClean="0">
              <a:latin typeface="Times New Roman" pitchFamily="18" charset="0"/>
              <a:cs typeface="Times New Roman" pitchFamily="18" charset="0"/>
            </a:endParaRPr>
          </a:p>
          <a:p>
            <a:pPr>
              <a:buFontTx/>
              <a:buChar char="•"/>
            </a:pPr>
            <a:r>
              <a:rPr lang="en-US" dirty="0" smtClean="0">
                <a:latin typeface="Times New Roman" pitchFamily="18" charset="0"/>
                <a:cs typeface="Times New Roman" pitchFamily="18" charset="0"/>
              </a:rPr>
              <a:t>Risks to patient privacy from having genital photographs in the medical forensic sexual assault examination record are so serious that some countries, e.g., Canada, bar them in their national protocols.</a:t>
            </a:r>
          </a:p>
          <a:p>
            <a:pPr>
              <a:buFontTx/>
              <a:buChar char="•"/>
            </a:pPr>
            <a:r>
              <a:rPr lang="en-US" dirty="0" smtClean="0">
                <a:latin typeface="Times New Roman" pitchFamily="18" charset="0"/>
                <a:cs typeface="Times New Roman" pitchFamily="18" charset="0"/>
              </a:rPr>
              <a:t>What can judges do to contain use of these photographs? For example, judges can establish rules for their use, such as photographs may only be seen by the defense attorney in the court house,</a:t>
            </a:r>
            <a:r>
              <a:rPr lang="en-US" baseline="0" dirty="0" smtClean="0">
                <a:latin typeface="Times New Roman" pitchFamily="18" charset="0"/>
                <a:cs typeface="Times New Roman" pitchFamily="18" charset="0"/>
              </a:rPr>
              <a:t> or the prosecutor’s office. </a:t>
            </a:r>
            <a:endParaRPr lang="en-US" dirty="0" smtClean="0">
              <a:latin typeface="Times New Roman" pitchFamily="18" charset="0"/>
              <a:cs typeface="Times New Roman" pitchFamily="18" charset="0"/>
            </a:endParaRPr>
          </a:p>
        </p:txBody>
      </p:sp>
      <p:sp>
        <p:nvSpPr>
          <p:cNvPr id="4" name="Date Placeholder 3"/>
          <p:cNvSpPr>
            <a:spLocks noGrp="1"/>
          </p:cNvSpPr>
          <p:nvPr>
            <p:ph type="dt" sz="quarter" idx="1"/>
          </p:nvPr>
        </p:nvSpPr>
        <p:spPr/>
        <p:txBody>
          <a:bodyPr/>
          <a:lstStyle/>
          <a:p>
            <a:pPr>
              <a:defRPr/>
            </a:pPr>
            <a:r>
              <a:rPr lang="en-US" smtClean="0"/>
              <a:t>10/24/13</a:t>
            </a:r>
            <a:endParaRPr lang="en-US" dirty="0"/>
          </a:p>
        </p:txBody>
      </p:sp>
      <p:sp>
        <p:nvSpPr>
          <p:cNvPr id="8" name="Slide Number Placeholder 7"/>
          <p:cNvSpPr>
            <a:spLocks noGrp="1"/>
          </p:cNvSpPr>
          <p:nvPr>
            <p:ph type="sldNum" sz="quarter" idx="10"/>
          </p:nvPr>
        </p:nvSpPr>
        <p:spPr/>
        <p:txBody>
          <a:bodyPr/>
          <a:lstStyle/>
          <a:p>
            <a:pPr>
              <a:defRPr/>
            </a:pPr>
            <a:fld id="{7176D63B-0881-458B-A528-824353F9BEAD}" type="slidenum">
              <a:rPr lang="en-US" smtClean="0"/>
              <a:pPr>
                <a:defRPr/>
              </a:pPr>
              <a:t>40</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292100"/>
            <a:ext cx="4648200" cy="3486150"/>
          </a:xfrm>
        </p:spPr>
      </p:sp>
      <p:sp>
        <p:nvSpPr>
          <p:cNvPr id="3" name="Notes Placeholder 2"/>
          <p:cNvSpPr>
            <a:spLocks noGrp="1"/>
          </p:cNvSpPr>
          <p:nvPr>
            <p:ph type="body" idx="1"/>
          </p:nvPr>
        </p:nvSpPr>
        <p:spPr>
          <a:xfrm>
            <a:off x="293511" y="3778250"/>
            <a:ext cx="6479822" cy="5518149"/>
          </a:xfrm>
        </p:spPr>
        <p:txBody>
          <a:bodyPr>
            <a:noAutofit/>
          </a:bodyPr>
          <a:lstStyle/>
          <a:p>
            <a:r>
              <a:rPr lang="en-US" b="1" u="sng" baseline="0" dirty="0" smtClean="0">
                <a:latin typeface="Times New Roman" pitchFamily="18" charset="0"/>
                <a:cs typeface="Times New Roman" pitchFamily="18" charset="0"/>
              </a:rPr>
              <a:t>Suggested Commentary: </a:t>
            </a:r>
          </a:p>
          <a:p>
            <a:r>
              <a:rPr lang="en-US" baseline="0" dirty="0" smtClean="0">
                <a:latin typeface="Times New Roman" pitchFamily="18" charset="0"/>
                <a:cs typeface="Times New Roman" pitchFamily="18" charset="0"/>
              </a:rPr>
              <a:t>Several factors may explain the lack of physical findings:</a:t>
            </a:r>
          </a:p>
          <a:p>
            <a:r>
              <a:rPr lang="en-US" i="1" baseline="0" dirty="0" smtClean="0">
                <a:latin typeface="Times New Roman" pitchFamily="18" charset="0"/>
                <a:cs typeface="Times New Roman" pitchFamily="18" charset="0"/>
              </a:rPr>
              <a:t>The anatomical structure of the vagina:</a:t>
            </a:r>
          </a:p>
          <a:p>
            <a:pPr>
              <a:buFont typeface="Arial" pitchFamily="34" charset="0"/>
              <a:buChar char="•"/>
            </a:pPr>
            <a:r>
              <a:rPr lang="en-US" baseline="0" dirty="0" smtClean="0">
                <a:latin typeface="Times New Roman" pitchFamily="18" charset="0"/>
                <a:cs typeface="Times New Roman" pitchFamily="18" charset="0"/>
              </a:rPr>
              <a:t>Comprised of muscle tissue</a:t>
            </a:r>
          </a:p>
          <a:p>
            <a:pPr>
              <a:buFont typeface="Arial" pitchFamily="34" charset="0"/>
              <a:buChar char="•"/>
            </a:pPr>
            <a:r>
              <a:rPr lang="en-US" baseline="0" dirty="0" smtClean="0">
                <a:latin typeface="Times New Roman" pitchFamily="18" charset="0"/>
                <a:cs typeface="Times New Roman" pitchFamily="18" charset="0"/>
              </a:rPr>
              <a:t>Designed to accept an adult penis without injury</a:t>
            </a:r>
          </a:p>
          <a:p>
            <a:pPr>
              <a:buFont typeface="Arial" pitchFamily="34" charset="0"/>
              <a:buChar char="•"/>
            </a:pPr>
            <a:r>
              <a:rPr lang="en-US" baseline="0" dirty="0" smtClean="0">
                <a:latin typeface="Times New Roman" pitchFamily="18" charset="0"/>
                <a:cs typeface="Times New Roman" pitchFamily="18" charset="0"/>
              </a:rPr>
              <a:t>Elastic and strong to facilitate the birth of a child</a:t>
            </a:r>
          </a:p>
          <a:p>
            <a:pPr>
              <a:buFont typeface="Arial" pitchFamily="34" charset="0"/>
              <a:buNone/>
            </a:pPr>
            <a:r>
              <a:rPr lang="en-US" i="1" baseline="0" dirty="0" smtClean="0">
                <a:latin typeface="Times New Roman" pitchFamily="18" charset="0"/>
                <a:cs typeface="Times New Roman" pitchFamily="18" charset="0"/>
              </a:rPr>
              <a:t>The vaginal vault may have been lubricated either naturally or artificially with</a:t>
            </a:r>
          </a:p>
          <a:p>
            <a:pPr>
              <a:buFont typeface="Arial" pitchFamily="34" charset="0"/>
              <a:buChar char="•"/>
            </a:pPr>
            <a:r>
              <a:rPr lang="en-US" baseline="0" dirty="0" smtClean="0">
                <a:latin typeface="Times New Roman" pitchFamily="18" charset="0"/>
                <a:cs typeface="Times New Roman" pitchFamily="18" charset="0"/>
              </a:rPr>
              <a:t>Saliva</a:t>
            </a:r>
          </a:p>
          <a:p>
            <a:pPr>
              <a:buFont typeface="Arial" pitchFamily="34" charset="0"/>
              <a:buChar char="•"/>
            </a:pPr>
            <a:r>
              <a:rPr lang="en-US" baseline="0" dirty="0" smtClean="0">
                <a:latin typeface="Times New Roman" pitchFamily="18" charset="0"/>
                <a:cs typeface="Times New Roman" pitchFamily="18" charset="0"/>
              </a:rPr>
              <a:t>Lubricated condoms</a:t>
            </a:r>
          </a:p>
          <a:p>
            <a:pPr>
              <a:buFont typeface="Arial" pitchFamily="34" charset="0"/>
              <a:buChar char="•"/>
            </a:pPr>
            <a:r>
              <a:rPr lang="en-US" baseline="0" dirty="0" smtClean="0">
                <a:latin typeface="Times New Roman" pitchFamily="18" charset="0"/>
                <a:cs typeface="Times New Roman" pitchFamily="18" charset="0"/>
              </a:rPr>
              <a:t>KY Jelly or other lubricant</a:t>
            </a:r>
          </a:p>
          <a:p>
            <a:pPr>
              <a:buFont typeface="Arial" pitchFamily="34" charset="0"/>
              <a:buNone/>
            </a:pPr>
            <a:r>
              <a:rPr lang="en-US" baseline="0" dirty="0" smtClean="0">
                <a:latin typeface="Times New Roman" pitchFamily="18" charset="0"/>
                <a:cs typeface="Times New Roman" pitchFamily="18" charset="0"/>
              </a:rPr>
              <a:t>Decreased friction may minimize genital abrasions or lacerations </a:t>
            </a:r>
          </a:p>
          <a:p>
            <a:pPr>
              <a:buFont typeface="Arial" pitchFamily="34" charset="0"/>
              <a:buNone/>
            </a:pPr>
            <a:r>
              <a:rPr lang="en-US" i="1" baseline="0" dirty="0" smtClean="0">
                <a:latin typeface="Times New Roman" pitchFamily="18" charset="0"/>
                <a:cs typeface="Times New Roman" pitchFamily="18" charset="0"/>
              </a:rPr>
              <a:t>Delayed reporting</a:t>
            </a:r>
            <a:r>
              <a:rPr lang="en-US" i="0" baseline="0" dirty="0" smtClean="0">
                <a:latin typeface="Times New Roman" pitchFamily="18" charset="0"/>
                <a:cs typeface="Times New Roman" pitchFamily="18" charset="0"/>
              </a:rPr>
              <a:t>: </a:t>
            </a:r>
          </a:p>
          <a:p>
            <a:pPr>
              <a:buFont typeface="Arial" pitchFamily="34" charset="0"/>
              <a:buChar char="•"/>
            </a:pPr>
            <a:r>
              <a:rPr lang="en-US" i="0" baseline="0" dirty="0" smtClean="0">
                <a:latin typeface="Times New Roman" pitchFamily="18" charset="0"/>
                <a:cs typeface="Times New Roman" pitchFamily="18" charset="0"/>
              </a:rPr>
              <a:t>Often a victim may not go to the Emergency Department or visit her health care provider until many days or weeks after the incident, by which time any injuries that were present  have healed. </a:t>
            </a:r>
          </a:p>
          <a:p>
            <a:pPr>
              <a:buFont typeface="Arial" pitchFamily="34" charset="0"/>
              <a:buChar char="•"/>
            </a:pPr>
            <a:r>
              <a:rPr lang="en-US" i="1" baseline="0" dirty="0" smtClean="0">
                <a:latin typeface="Times New Roman" pitchFamily="18" charset="0"/>
                <a:cs typeface="Times New Roman" pitchFamily="18" charset="0"/>
              </a:rPr>
              <a:t>The victim’s age and health status</a:t>
            </a:r>
            <a:r>
              <a:rPr lang="en-US" i="0" baseline="0" dirty="0" smtClean="0">
                <a:latin typeface="Times New Roman" pitchFamily="18" charset="0"/>
                <a:cs typeface="Times New Roman" pitchFamily="18" charset="0"/>
              </a:rPr>
              <a:t>: </a:t>
            </a:r>
          </a:p>
          <a:p>
            <a:pPr>
              <a:buFont typeface="Arial" pitchFamily="34" charset="0"/>
              <a:buChar char="•"/>
            </a:pPr>
            <a:r>
              <a:rPr lang="en-US" i="0" baseline="0" dirty="0" smtClean="0">
                <a:latin typeface="Times New Roman" pitchFamily="18" charset="0"/>
                <a:cs typeface="Times New Roman" pitchFamily="18" charset="0"/>
              </a:rPr>
              <a:t>A young healthy woman is more likely to heal quickly, whereas an elderly woman’s body takes much longer to heal. </a:t>
            </a:r>
            <a:endParaRPr lang="en-US" i="1" baseline="0" dirty="0" smtClean="0">
              <a:latin typeface="Times New Roman" pitchFamily="18" charset="0"/>
              <a:cs typeface="Times New Roman" pitchFamily="18" charset="0"/>
            </a:endParaRPr>
          </a:p>
          <a:p>
            <a:pPr>
              <a:buFont typeface="Arial" pitchFamily="34" charset="0"/>
              <a:buNone/>
            </a:pPr>
            <a:r>
              <a:rPr lang="en-US" i="1" baseline="0" dirty="0" smtClean="0">
                <a:latin typeface="Times New Roman" pitchFamily="18" charset="0"/>
                <a:cs typeface="Times New Roman" pitchFamily="18" charset="0"/>
              </a:rPr>
              <a:t>Unrecognized injuries</a:t>
            </a:r>
            <a:r>
              <a:rPr lang="en-US" i="0" baseline="0" dirty="0" smtClean="0">
                <a:latin typeface="Times New Roman" pitchFamily="18" charset="0"/>
                <a:cs typeface="Times New Roman" pitchFamily="18" charset="0"/>
              </a:rPr>
              <a:t>: </a:t>
            </a:r>
          </a:p>
          <a:p>
            <a:pPr>
              <a:buFont typeface="Arial" pitchFamily="34" charset="0"/>
              <a:buNone/>
            </a:pPr>
            <a:r>
              <a:rPr lang="en-US" i="0" baseline="0" dirty="0" smtClean="0">
                <a:latin typeface="Times New Roman" pitchFamily="18" charset="0"/>
                <a:cs typeface="Times New Roman" pitchFamily="18" charset="0"/>
              </a:rPr>
              <a:t>If the victim was treated in a hospital where the health care providers are not specially trained in conducting sexual assault examinations, the examining health care provider may not recognize the injury. </a:t>
            </a:r>
            <a:endParaRPr lang="en-US" dirty="0" smtClean="0">
              <a:latin typeface="Times New Roman" pitchFamily="18" charset="0"/>
              <a:cs typeface="Times New Roman" pitchFamily="18" charset="0"/>
            </a:endParaRPr>
          </a:p>
          <a:p>
            <a:pPr>
              <a:buFont typeface="Arial" pitchFamily="34" charset="0"/>
              <a:buNone/>
            </a:pPr>
            <a:r>
              <a:rPr lang="en-US" b="1" dirty="0" smtClean="0">
                <a:latin typeface="Times New Roman" pitchFamily="18" charset="0"/>
                <a:cs typeface="Times New Roman" pitchFamily="18" charset="0"/>
              </a:rPr>
              <a:t>Source:</a:t>
            </a:r>
            <a:r>
              <a:rPr lang="en-US" dirty="0" smtClean="0">
                <a:latin typeface="Times New Roman" pitchFamily="18" charset="0"/>
                <a:cs typeface="Times New Roman" pitchFamily="18" charset="0"/>
              </a:rPr>
              <a:t> </a:t>
            </a:r>
            <a:r>
              <a:rPr lang="en-US" cap="small" dirty="0" smtClean="0">
                <a:latin typeface="Times New Roman" pitchFamily="18" charset="0"/>
                <a:cs typeface="Times New Roman" pitchFamily="18" charset="0"/>
              </a:rPr>
              <a:t>National Judicial Education Program, Legal Momentum, Understanding Sexual Violence : Prosecuting  Adult Rape and Sexual Assault Cases, Presenting Medical Evidence in an Adult Rape Trial, 13 (</a:t>
            </a:r>
            <a:r>
              <a:rPr lang="en-US" dirty="0" smtClean="0">
                <a:latin typeface="Times New Roman" pitchFamily="18" charset="0"/>
                <a:cs typeface="Times New Roman" pitchFamily="18" charset="0"/>
              </a:rPr>
              <a:t>2002),</a:t>
            </a:r>
            <a:r>
              <a:rPr lang="en-US" baseline="0" dirty="0" smtClean="0">
                <a:latin typeface="Times New Roman" pitchFamily="18" charset="0"/>
                <a:cs typeface="Times New Roman" pitchFamily="18" charset="0"/>
              </a:rPr>
              <a:t> </a:t>
            </a:r>
            <a:r>
              <a:rPr lang="en-US" i="1" baseline="0" dirty="0" smtClean="0">
                <a:latin typeface="Times New Roman" pitchFamily="18" charset="0"/>
                <a:cs typeface="Times New Roman" pitchFamily="18" charset="0"/>
              </a:rPr>
              <a:t>available at</a:t>
            </a:r>
            <a:r>
              <a:rPr lang="en-US" i="0" baseline="0" dirty="0" smtClean="0">
                <a:latin typeface="Times New Roman" pitchFamily="18" charset="0"/>
                <a:cs typeface="Times New Roman" pitchFamily="18" charset="0"/>
              </a:rPr>
              <a:t>: http://www.mincava.umn.edu/documents/usvpros. </a:t>
            </a:r>
          </a:p>
          <a:p>
            <a:pPr>
              <a:buFont typeface="Arial" pitchFamily="34" charset="0"/>
              <a:buNone/>
            </a:pPr>
            <a:endParaRPr lang="en-US" i="0" baseline="0" dirty="0" smtClean="0">
              <a:latin typeface="Times New Roman" pitchFamily="18" charset="0"/>
              <a:cs typeface="Times New Roman" pitchFamily="18" charset="0"/>
            </a:endParaRPr>
          </a:p>
          <a:p>
            <a:pPr>
              <a:buFont typeface="Arial" pitchFamily="34" charset="0"/>
              <a:buNone/>
            </a:pPr>
            <a:endParaRPr lang="en-US" b="1" baseline="0" dirty="0" smtClean="0">
              <a:latin typeface="Times New Roman" pitchFamily="18" charset="0"/>
              <a:cs typeface="Times New Roman" pitchFamily="18" charset="0"/>
            </a:endParaRPr>
          </a:p>
          <a:p>
            <a:endParaRPr lang="en-US" dirty="0"/>
          </a:p>
        </p:txBody>
      </p:sp>
      <p:sp>
        <p:nvSpPr>
          <p:cNvPr id="4" name="Date Placeholder 3"/>
          <p:cNvSpPr>
            <a:spLocks noGrp="1"/>
          </p:cNvSpPr>
          <p:nvPr>
            <p:ph type="dt" idx="10"/>
          </p:nvPr>
        </p:nvSpPr>
        <p:spPr/>
        <p:txBody>
          <a:bodyPr/>
          <a:lstStyle/>
          <a:p>
            <a:pPr>
              <a:defRPr/>
            </a:pPr>
            <a:r>
              <a:rPr lang="en-US" smtClean="0"/>
              <a:t>10/24/13</a:t>
            </a:r>
            <a:endParaRPr lang="en-US" dirty="0"/>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41</a:t>
            </a:fld>
            <a:endParaRPr lang="en-US" dirty="0"/>
          </a:p>
        </p:txBody>
      </p:sp>
      <p:sp>
        <p:nvSpPr>
          <p:cNvPr id="9" name="Footer Placeholder 8"/>
          <p:cNvSpPr>
            <a:spLocks noGrp="1"/>
          </p:cNvSpPr>
          <p:nvPr>
            <p:ph type="ftr" sz="quarter" idx="12"/>
          </p:nvPr>
        </p:nvSpPr>
        <p:spPr/>
        <p:txBody>
          <a:bodyPr/>
          <a:lstStyle/>
          <a:p>
            <a:pPr>
              <a:defRPr/>
            </a:pPr>
            <a:endParaRPr lang="en-US"/>
          </a:p>
        </p:txBody>
      </p:sp>
      <p:sp>
        <p:nvSpPr>
          <p:cNvPr id="8" name="Header Placeholder 7"/>
          <p:cNvSpPr>
            <a:spLocks noGrp="1"/>
          </p:cNvSpPr>
          <p:nvPr>
            <p:ph type="hdr" sz="quarter" idx="13"/>
          </p:nvPr>
        </p:nvSpPr>
        <p:spPr/>
        <p:txBody>
          <a:bodyPr/>
          <a:lstStyle/>
          <a:p>
            <a:pPr>
              <a:defRPr/>
            </a:pP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u="sng" smtClean="0">
                <a:latin typeface="Times New Roman" pitchFamily="18" charset="0"/>
                <a:cs typeface="Times New Roman" pitchFamily="18" charset="0"/>
              </a:rPr>
              <a:t>Suggested Commentary:</a:t>
            </a:r>
            <a:endParaRPr lang="en-US" smtClean="0">
              <a:latin typeface="Times New Roman" pitchFamily="18" charset="0"/>
              <a:cs typeface="Times New Roman" pitchFamily="18" charset="0"/>
            </a:endParaRPr>
          </a:p>
          <a:p>
            <a:pPr>
              <a:buFontTx/>
              <a:buChar char="•"/>
            </a:pPr>
            <a:r>
              <a:rPr lang="en-US" smtClean="0">
                <a:latin typeface="Times New Roman" pitchFamily="18" charset="0"/>
                <a:cs typeface="Times New Roman" pitchFamily="18" charset="0"/>
              </a:rPr>
              <a:t>Sexual assault evidence kits were first standardized in the 1970s by Louis R. Vitullo, a Chicago police sergeant who later became the chief microanalyst of the city’s crime lab, and were originally known as Vitullo kits. </a:t>
            </a:r>
          </a:p>
          <a:p>
            <a:pPr>
              <a:buFontTx/>
              <a:buChar char="•"/>
            </a:pPr>
            <a:r>
              <a:rPr lang="en-US" smtClean="0">
                <a:latin typeface="Times New Roman" pitchFamily="18" charset="0"/>
                <a:cs typeface="Times New Roman" pitchFamily="18" charset="0"/>
              </a:rPr>
              <a:t>Today, these kits are known by various names such as Sexual Offense Evidence Collection Kits (NY), and Sexual Assault Evidence Kits (NM). </a:t>
            </a:r>
          </a:p>
          <a:p>
            <a:pPr>
              <a:buFontTx/>
              <a:buChar char="•"/>
            </a:pPr>
            <a:r>
              <a:rPr lang="en-US" smtClean="0">
                <a:latin typeface="Times New Roman" pitchFamily="18" charset="0"/>
                <a:cs typeface="Times New Roman" pitchFamily="18" charset="0"/>
              </a:rPr>
              <a:t>The kits are periodically updated to reflect new evidence collection techniques. </a:t>
            </a:r>
          </a:p>
          <a:p>
            <a:pPr>
              <a:buFontTx/>
              <a:buChar char="•"/>
            </a:pPr>
            <a:r>
              <a:rPr lang="en-US" smtClean="0">
                <a:latin typeface="Times New Roman" pitchFamily="18" charset="0"/>
                <a:cs typeface="Times New Roman" pitchFamily="18" charset="0"/>
              </a:rPr>
              <a:t>Some states have their own requirements for kit contents. </a:t>
            </a:r>
          </a:p>
          <a:p>
            <a:pPr>
              <a:buFontTx/>
              <a:buChar char="•"/>
            </a:pPr>
            <a:r>
              <a:rPr lang="en-US" smtClean="0">
                <a:latin typeface="Times New Roman" pitchFamily="18" charset="0"/>
                <a:cs typeface="Times New Roman" pitchFamily="18" charset="0"/>
              </a:rPr>
              <a:t>SANE Faculty explains kit requirements in your state. </a:t>
            </a:r>
            <a:endParaRPr lang="en-US" b="1" u="sng" smtClean="0">
              <a:latin typeface="Times New Roman" pitchFamily="18" charset="0"/>
              <a:cs typeface="Times New Roman" pitchFamily="18" charset="0"/>
            </a:endParaRPr>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42</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316038" y="293688"/>
            <a:ext cx="4260850" cy="3195637"/>
          </a:xfrm>
          <a:noFill/>
          <a:ln>
            <a:solidFill>
              <a:srgbClr val="000000"/>
            </a:solidFill>
            <a:miter lim="800000"/>
            <a:headEnd/>
            <a:tailEnd/>
          </a:ln>
        </p:spPr>
      </p:sp>
      <p:sp>
        <p:nvSpPr>
          <p:cNvPr id="56323" name="Notes Placeholder 2"/>
          <p:cNvSpPr>
            <a:spLocks noGrp="1"/>
          </p:cNvSpPr>
          <p:nvPr>
            <p:ph type="body" idx="1"/>
          </p:nvPr>
        </p:nvSpPr>
        <p:spPr bwMode="auto">
          <a:xfrm>
            <a:off x="282575" y="3635022"/>
            <a:ext cx="6727825" cy="5463822"/>
          </a:xfrm>
        </p:spPr>
        <p:txBody>
          <a:bodyPr wrap="square" numCol="1" anchor="t" anchorCtr="0" compatLnSpc="1">
            <a:prstTxWarp prst="textNoShape">
              <a:avLst/>
            </a:prstTxWarp>
          </a:bodyPr>
          <a:lstStyle/>
          <a:p>
            <a:pPr>
              <a:defRPr/>
            </a:pPr>
            <a:r>
              <a:rPr lang="en-US" b="1" u="sng" dirty="0" smtClean="0">
                <a:latin typeface="Times New Roman" pitchFamily="18" charset="0"/>
                <a:cs typeface="Times New Roman" pitchFamily="18" charset="0"/>
              </a:rPr>
              <a:t>Suggested Commentary</a:t>
            </a:r>
            <a:r>
              <a:rPr lang="en-US" u="sng"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FontTx/>
              <a:buNone/>
              <a:defRPr/>
            </a:pPr>
            <a:r>
              <a:rPr lang="en-US" dirty="0" smtClean="0">
                <a:latin typeface="Times New Roman" pitchFamily="18" charset="0"/>
                <a:cs typeface="Times New Roman" pitchFamily="18" charset="0"/>
              </a:rPr>
              <a:t>Note to SANE Faculty: Customize this slide to include your state’s kit requirements. Bring a kit and explain the purpose of each item in it.</a:t>
            </a:r>
          </a:p>
          <a:p>
            <a:pPr marL="258763" indent="-274638">
              <a:buFontTx/>
              <a:buChar char="•"/>
              <a:defRPr/>
            </a:pPr>
            <a:r>
              <a:rPr lang="en-US" dirty="0" smtClean="0">
                <a:latin typeface="Times New Roman" pitchFamily="18" charset="0"/>
                <a:cs typeface="Times New Roman" pitchFamily="18" charset="0"/>
              </a:rPr>
              <a:t>SANE Faculty explains each step of the evidence collection</a:t>
            </a:r>
          </a:p>
          <a:p>
            <a:pPr marL="258763" indent="-274638">
              <a:buFontTx/>
              <a:buChar char="•"/>
              <a:defRPr/>
            </a:pPr>
            <a:r>
              <a:rPr lang="en-US" dirty="0" smtClean="0">
                <a:latin typeface="Times New Roman" pitchFamily="18" charset="0"/>
                <a:cs typeface="Times New Roman" pitchFamily="18" charset="0"/>
              </a:rPr>
              <a:t>The instructions for each step of evidence collection and kit storage are extremely precise.  </a:t>
            </a:r>
          </a:p>
          <a:p>
            <a:pPr marL="258763" indent="-274638">
              <a:buFontTx/>
              <a:buChar char="•"/>
              <a:defRPr/>
            </a:pPr>
            <a:r>
              <a:rPr lang="en-US" dirty="0" smtClean="0">
                <a:latin typeface="Times New Roman" pitchFamily="18" charset="0"/>
                <a:cs typeface="Times New Roman" pitchFamily="18" charset="0"/>
              </a:rPr>
              <a:t>SANE changes gloves between each step to avoid cross contamination of evidence.</a:t>
            </a:r>
          </a:p>
          <a:p>
            <a:pPr marL="258763" indent="-274638">
              <a:buFontTx/>
              <a:buChar char="•"/>
              <a:defRPr/>
            </a:pPr>
            <a:r>
              <a:rPr lang="en-US" dirty="0" smtClean="0">
                <a:latin typeface="Times New Roman" pitchFamily="18" charset="0"/>
                <a:cs typeface="Times New Roman" pitchFamily="18" charset="0"/>
              </a:rPr>
              <a:t>If</a:t>
            </a:r>
            <a:r>
              <a:rPr lang="en-US" baseline="0" dirty="0" smtClean="0">
                <a:latin typeface="Times New Roman" pitchFamily="18" charset="0"/>
                <a:cs typeface="Times New Roman" pitchFamily="18" charset="0"/>
              </a:rPr>
              <a:t> the patient has not yet changed and the jurisdiction includes this step, p</a:t>
            </a:r>
            <a:r>
              <a:rPr lang="en-US" dirty="0" smtClean="0">
                <a:latin typeface="Times New Roman" pitchFamily="18" charset="0"/>
                <a:cs typeface="Times New Roman" pitchFamily="18" charset="0"/>
              </a:rPr>
              <a:t>atients undress standing on a sheet of paper so any evidence that falls from the patient’s clothing and body can be collected. If patients agree, clothing itself is also bagged for collection.</a:t>
            </a:r>
          </a:p>
          <a:p>
            <a:pPr marL="258763" indent="-274638">
              <a:buFontTx/>
              <a:buChar char="•"/>
              <a:defRPr/>
            </a:pPr>
            <a:r>
              <a:rPr lang="en-US" dirty="0" smtClean="0">
                <a:latin typeface="Times New Roman" pitchFamily="18" charset="0"/>
                <a:cs typeface="Times New Roman" pitchFamily="18" charset="0"/>
              </a:rPr>
              <a:t>SANE uses swabs dipped in distilled water to collect fluids from lips, cheeks, thighs, vagina, anus and buttocks. </a:t>
            </a:r>
          </a:p>
          <a:p>
            <a:pPr marL="258763" indent="-274638">
              <a:buFontTx/>
              <a:buChar char="•"/>
              <a:defRPr/>
            </a:pPr>
            <a:r>
              <a:rPr lang="en-US" dirty="0" smtClean="0">
                <a:latin typeface="Times New Roman" pitchFamily="18" charset="0"/>
                <a:cs typeface="Times New Roman" pitchFamily="18" charset="0"/>
              </a:rPr>
              <a:t>SANE uses alternative light source that causes semen to fluoresce to identify and swab areas of the body from which a DNA sample should be collected. </a:t>
            </a:r>
          </a:p>
          <a:p>
            <a:pPr marL="258763" indent="-274638">
              <a:buFontTx/>
              <a:buChar char="•"/>
              <a:defRPr/>
            </a:pPr>
            <a:r>
              <a:rPr lang="en-US" dirty="0" smtClean="0">
                <a:latin typeface="Times New Roman" pitchFamily="18" charset="0"/>
                <a:cs typeface="Times New Roman" pitchFamily="18" charset="0"/>
              </a:rPr>
              <a:t>If patient states that she scratched the assailant, SANE swabs under patient’s nails to collect any skin samples of assailant.</a:t>
            </a:r>
          </a:p>
          <a:p>
            <a:pPr marL="258763" indent="-274638">
              <a:buFontTx/>
              <a:buChar char="•"/>
              <a:defRPr/>
            </a:pPr>
            <a:r>
              <a:rPr lang="en-US" dirty="0" smtClean="0">
                <a:latin typeface="Times New Roman" pitchFamily="18" charset="0"/>
                <a:cs typeface="Times New Roman" pitchFamily="18" charset="0"/>
              </a:rPr>
              <a:t>Swabs must be air dried before being placed in kit because moist biologic evidence degrades. Moist evidence that cannot be air dried timely, such as a tampon, stored</a:t>
            </a:r>
            <a:r>
              <a:rPr lang="en-US" baseline="0" dirty="0" smtClean="0">
                <a:latin typeface="Times New Roman" pitchFamily="18" charset="0"/>
                <a:cs typeface="Times New Roman" pitchFamily="18" charset="0"/>
              </a:rPr>
              <a:t> separately. </a:t>
            </a:r>
            <a:endParaRPr lang="en-US" dirty="0" smtClean="0">
              <a:latin typeface="Times New Roman" pitchFamily="18" charset="0"/>
              <a:cs typeface="Times New Roman" pitchFamily="18" charset="0"/>
            </a:endParaRPr>
          </a:p>
          <a:p>
            <a:pPr marL="258763" indent="-274638">
              <a:buFontTx/>
              <a:buChar char="•"/>
              <a:defRPr/>
            </a:pPr>
            <a:r>
              <a:rPr lang="en-US" dirty="0" smtClean="0">
                <a:latin typeface="Times New Roman" pitchFamily="18" charset="0"/>
                <a:cs typeface="Times New Roman" pitchFamily="18" charset="0"/>
              </a:rPr>
              <a:t>Comb is used to collect any hair and fibers that transferred from the assailant’s hair, body, and clothing and from the site of the assault, as well as dried secretions from drainage or ejaculation.</a:t>
            </a:r>
          </a:p>
          <a:p>
            <a:pPr marL="258763" indent="-274638">
              <a:buFontTx/>
              <a:buChar char="•"/>
              <a:defRPr/>
            </a:pPr>
            <a:r>
              <a:rPr lang="en-US" dirty="0" smtClean="0">
                <a:latin typeface="Times New Roman" pitchFamily="18" charset="0"/>
                <a:cs typeface="Times New Roman" pitchFamily="18" charset="0"/>
              </a:rPr>
              <a:t>Each type of evidence is placed in its own bag or bindle, sealed, and labeled with the type of evidence collected. SANE labels envelopes and bags before placing evidence inside to minimize destruction of evidence and mix-up of evidence samples. SANE seals each envelope and bag with the labels provided and puts her initials on each label.</a:t>
            </a:r>
          </a:p>
          <a:p>
            <a:pPr marL="258763" indent="-274638">
              <a:buFontTx/>
              <a:buChar char="•"/>
              <a:defRPr/>
            </a:pPr>
            <a:r>
              <a:rPr lang="en-US" dirty="0" smtClean="0">
                <a:latin typeface="Times New Roman" pitchFamily="18" charset="0"/>
                <a:cs typeface="Times New Roman" pitchFamily="18" charset="0"/>
              </a:rPr>
              <a:t>Conducting these lengthy and highly specialized exams calmly and with sensitivity to victims’ emotional needs is critical. </a:t>
            </a:r>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43</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u="sng" dirty="0" smtClean="0">
                <a:latin typeface="Times New Roman" pitchFamily="18" charset="0"/>
                <a:cs typeface="Times New Roman" pitchFamily="18" charset="0"/>
              </a:rPr>
              <a:t>Suggested Commentary: </a:t>
            </a:r>
            <a:endParaRPr lang="en-US" dirty="0" smtClean="0">
              <a:latin typeface="Times New Roman" pitchFamily="18" charset="0"/>
              <a:cs typeface="Times New Roman" pitchFamily="18" charset="0"/>
            </a:endParaRPr>
          </a:p>
          <a:p>
            <a:pPr>
              <a:buFontTx/>
              <a:buChar char="•"/>
            </a:pPr>
            <a:r>
              <a:rPr lang="en-US" dirty="0" smtClean="0">
                <a:latin typeface="Times New Roman" pitchFamily="18" charset="0"/>
                <a:cs typeface="Times New Roman" pitchFamily="18" charset="0"/>
              </a:rPr>
              <a:t>Chain of custody must be maintained at all times once the Sexual Assault Evidence Kit is opened.  Examiner must stay with evidence collected during the exam until all evidence has been properly sealed and secured. </a:t>
            </a:r>
          </a:p>
          <a:p>
            <a:pPr>
              <a:buFontTx/>
              <a:buChar char="•"/>
            </a:pPr>
            <a:r>
              <a:rPr lang="en-US" dirty="0" smtClean="0">
                <a:latin typeface="Times New Roman" pitchFamily="18" charset="0"/>
                <a:cs typeface="Times New Roman" pitchFamily="18" charset="0"/>
              </a:rPr>
              <a:t>The examiner places his or her initials and the date on the taped seals of the various envelopes and collection bags. </a:t>
            </a:r>
          </a:p>
          <a:p>
            <a:pPr>
              <a:buFontTx/>
              <a:buChar char="•"/>
            </a:pPr>
            <a:r>
              <a:rPr lang="en-US" dirty="0" smtClean="0">
                <a:latin typeface="Times New Roman" pitchFamily="18" charset="0"/>
                <a:cs typeface="Times New Roman" pitchFamily="18" charset="0"/>
              </a:rPr>
              <a:t>Once sealed, the kit is turned over to law enforcement or to the next shift at the medical facility or placed in storage at the hospital. The next individual must take full responsibility for the evidence. </a:t>
            </a:r>
          </a:p>
          <a:p>
            <a:pPr>
              <a:buFontTx/>
              <a:buChar char="•"/>
            </a:pPr>
            <a:r>
              <a:rPr lang="en-US" dirty="0" smtClean="0">
                <a:latin typeface="Times New Roman" pitchFamily="18" charset="0"/>
                <a:cs typeface="Times New Roman" pitchFamily="18" charset="0"/>
              </a:rPr>
              <a:t>SANE Faculty explains protocol to preserve chain of custody in your facility if patient is reporting or if patient wants the kit stored for a possible future report. </a:t>
            </a:r>
          </a:p>
          <a:p>
            <a:endParaRPr lang="en-US" b="1" u="sng" dirty="0" smtClean="0"/>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44</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60419" name="Notes Placeholder 2"/>
          <p:cNvSpPr>
            <a:spLocks noGrp="1"/>
          </p:cNvSpPr>
          <p:nvPr>
            <p:ph type="body" idx="1"/>
          </p:nvPr>
        </p:nvSpPr>
        <p:spPr bwMode="auto">
          <a:xfrm>
            <a:off x="701675" y="4416425"/>
            <a:ext cx="5857875" cy="4181475"/>
          </a:xfrm>
          <a:noFill/>
        </p:spPr>
        <p:txBody>
          <a:bodyPr wrap="square" numCol="1" anchor="t" anchorCtr="0" compatLnSpc="1">
            <a:prstTxWarp prst="textNoShape">
              <a:avLst/>
            </a:prstTxWarp>
          </a:bodyPr>
          <a:lstStyle/>
          <a:p>
            <a:r>
              <a:rPr lang="en-US" b="1" u="sng" dirty="0" smtClean="0">
                <a:latin typeface="Times New Roman" pitchFamily="18" charset="0"/>
                <a:cs typeface="Times New Roman" pitchFamily="18" charset="0"/>
              </a:rPr>
              <a:t>Suggested Commentary:</a:t>
            </a:r>
            <a:endParaRPr lang="en-US" dirty="0" smtClean="0">
              <a:latin typeface="Times New Roman" pitchFamily="18" charset="0"/>
              <a:cs typeface="Times New Roman" pitchFamily="18" charset="0"/>
            </a:endParaRPr>
          </a:p>
          <a:p>
            <a:pPr>
              <a:buFontTx/>
              <a:buChar char="•"/>
            </a:pPr>
            <a:r>
              <a:rPr lang="en-US" dirty="0" smtClean="0">
                <a:latin typeface="Times New Roman" pitchFamily="18" charset="0"/>
                <a:cs typeface="Times New Roman" pitchFamily="18" charset="0"/>
              </a:rPr>
              <a:t>New DNA technologies are extending the time limits for collecting evidence from current patients.</a:t>
            </a:r>
          </a:p>
          <a:p>
            <a:pPr>
              <a:buFontTx/>
              <a:buChar char="•"/>
            </a:pPr>
            <a:r>
              <a:rPr lang="en-US" dirty="0" smtClean="0">
                <a:latin typeface="Times New Roman" pitchFamily="18" charset="0"/>
                <a:cs typeface="Times New Roman" pitchFamily="18" charset="0"/>
              </a:rPr>
              <a:t>Until recently the standard evidence collection cutoff time had been 72 hours from the alleged assault.  Then many jurisdictions extended it to 96 hours.  Now many jurisdictions have extended their cutoff times to 120 and 134 hours (5-7 days). </a:t>
            </a:r>
          </a:p>
          <a:p>
            <a:pPr>
              <a:buFontTx/>
              <a:buChar char="•"/>
            </a:pPr>
            <a:r>
              <a:rPr lang="en-US" dirty="0" smtClean="0">
                <a:latin typeface="Times New Roman" pitchFamily="18" charset="0"/>
                <a:cs typeface="Times New Roman" pitchFamily="18" charset="0"/>
              </a:rPr>
              <a:t>With respect to current patients, SANE Faculty notes cut off time for your jurisdiction. </a:t>
            </a:r>
          </a:p>
          <a:p>
            <a:pPr>
              <a:buFontTx/>
              <a:buChar char="•"/>
            </a:pPr>
            <a:r>
              <a:rPr lang="en-US" dirty="0" smtClean="0">
                <a:latin typeface="Times New Roman" pitchFamily="18" charset="0"/>
                <a:cs typeface="Times New Roman" pitchFamily="18" charset="0"/>
              </a:rPr>
              <a:t>Preliminary results from research with volunteer reproductive-aged "proxy couples" standing in for female victims and male assailants is finding that a sweep of first the cervix, and then the vaginal vault, along with enhanced DNA analysis techniques, will recover DNA from over half the women in this study at the end of a ten day period of abstinence.  Researchers are now seeking to understand the individual circumstances that make this long-term recovery possible in some women but not others. For example, cyclic changes throughout the month, intervening menstrual periods, estrogen impact, and use of hormonal birth control.</a:t>
            </a:r>
          </a:p>
          <a:p>
            <a:pPr marL="0" marR="0" indent="0" algn="l" defTabSz="457200" rtl="0" eaLnBrk="0" fontAlgn="base" latinLnBrk="0" hangingPunct="0">
              <a:lnSpc>
                <a:spcPct val="100000"/>
              </a:lnSpc>
              <a:spcBef>
                <a:spcPct val="30000"/>
              </a:spcBef>
              <a:spcAft>
                <a:spcPct val="0"/>
              </a:spcAft>
              <a:buClrTx/>
              <a:buSzTx/>
              <a:buFontTx/>
              <a:buChar char="•"/>
              <a:tabLst/>
              <a:defRPr/>
            </a:pPr>
            <a:r>
              <a:rPr lang="en-US" dirty="0" smtClean="0">
                <a:latin typeface="Times New Roman" pitchFamily="18" charset="0"/>
                <a:cs typeface="Times New Roman" pitchFamily="18" charset="0"/>
              </a:rPr>
              <a:t>New DNA technologies are also enabling forensic specialists to analyze DNA evidence from sexual assault examination kits and other types of evidence long in storage.</a:t>
            </a:r>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Source:</a:t>
            </a:r>
            <a:r>
              <a:rPr lang="en-US" dirty="0" smtClean="0">
                <a:latin typeface="Times New Roman" pitchFamily="18" charset="0"/>
                <a:cs typeface="Times New Roman" pitchFamily="18" charset="0"/>
              </a:rPr>
              <a:t> Patricia</a:t>
            </a:r>
            <a:r>
              <a:rPr lang="en-US" baseline="0" dirty="0" smtClean="0">
                <a:latin typeface="Times New Roman" pitchFamily="18" charset="0"/>
                <a:cs typeface="Times New Roman" pitchFamily="18" charset="0"/>
              </a:rPr>
              <a:t> M</a:t>
            </a:r>
            <a:r>
              <a:rPr lang="en-US" dirty="0" smtClean="0">
                <a:latin typeface="Times New Roman" pitchFamily="18" charset="0"/>
                <a:cs typeface="Times New Roman" pitchFamily="18" charset="0"/>
              </a:rPr>
              <a:t>. </a:t>
            </a:r>
            <a:r>
              <a:rPr lang="en-US" smtClean="0">
                <a:latin typeface="Times New Roman" pitchFamily="18" charset="0"/>
                <a:cs typeface="Times New Roman" pitchFamily="18" charset="0"/>
              </a:rPr>
              <a:t>Speck</a:t>
            </a:r>
            <a:r>
              <a:rPr lang="en-US" baseline="0" smtClean="0">
                <a:latin typeface="Times New Roman" pitchFamily="18" charset="0"/>
                <a:cs typeface="Times New Roman" pitchFamily="18" charset="0"/>
              </a:rPr>
              <a:t> et al.</a:t>
            </a:r>
            <a:r>
              <a:rPr lang="en-US" smtClean="0">
                <a:latin typeface="Times New Roman" pitchFamily="18" charset="0"/>
                <a:cs typeface="Times New Roman" pitchFamily="18" charset="0"/>
              </a:rPr>
              <a:t>, </a:t>
            </a:r>
            <a:r>
              <a:rPr lang="en-US" i="0" dirty="0" smtClean="0">
                <a:latin typeface="Times New Roman" pitchFamily="18" charset="0"/>
                <a:cs typeface="Times New Roman" pitchFamily="18" charset="0"/>
              </a:rPr>
              <a:t>Post Coital DNA Recovery Findings: Ongoing Results from Participating Couples</a:t>
            </a:r>
            <a:r>
              <a:rPr lang="en-US" dirty="0" smtClean="0">
                <a:latin typeface="Times New Roman" pitchFamily="18" charset="0"/>
                <a:cs typeface="Times New Roman" pitchFamily="18" charset="0"/>
              </a:rPr>
              <a:t>,</a:t>
            </a:r>
            <a:r>
              <a:rPr lang="en-US" baseline="0" dirty="0" smtClean="0">
                <a:latin typeface="Times New Roman" pitchFamily="18" charset="0"/>
                <a:cs typeface="Times New Roman" pitchFamily="18" charset="0"/>
              </a:rPr>
              <a:t> Special Session at </a:t>
            </a:r>
            <a:r>
              <a:rPr lang="en-US" dirty="0" smtClean="0">
                <a:latin typeface="Times New Roman" pitchFamily="18" charset="0"/>
                <a:cs typeface="Times New Roman" pitchFamily="18" charset="0"/>
              </a:rPr>
              <a:t>End Violence Against Women International: Baltimore, MD (April 4, 2013). </a:t>
            </a:r>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45</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None/>
            </a:pPr>
            <a:endParaRPr lang="en-US" b="0" i="0" u="none" dirty="0" smtClean="0"/>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46</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168275"/>
            <a:ext cx="4648200" cy="3486150"/>
          </a:xfrm>
          <a:noFill/>
          <a:ln>
            <a:solidFill>
              <a:srgbClr val="000000"/>
            </a:solidFill>
            <a:miter lim="800000"/>
            <a:headEnd/>
            <a:tailEnd/>
          </a:ln>
        </p:spPr>
      </p:sp>
      <p:sp>
        <p:nvSpPr>
          <p:cNvPr id="62467" name="Notes Placeholder 2"/>
          <p:cNvSpPr>
            <a:spLocks noGrp="1"/>
          </p:cNvSpPr>
          <p:nvPr>
            <p:ph type="body" idx="1"/>
          </p:nvPr>
        </p:nvSpPr>
        <p:spPr bwMode="auto">
          <a:xfrm>
            <a:off x="534988" y="3721100"/>
            <a:ext cx="6473825" cy="5110163"/>
          </a:xfrm>
          <a:noFill/>
        </p:spPr>
        <p:txBody>
          <a:bodyPr wrap="square" numCol="1" anchor="t" anchorCtr="0" compatLnSpc="1">
            <a:prstTxWarp prst="textNoShape">
              <a:avLst/>
            </a:prstTxWarp>
          </a:bodyPr>
          <a:lstStyle/>
          <a:p>
            <a:pPr>
              <a:lnSpc>
                <a:spcPct val="90000"/>
              </a:lnSpc>
            </a:pPr>
            <a:r>
              <a:rPr lang="en-US" b="1" u="sng" dirty="0" smtClean="0">
                <a:latin typeface="Times New Roman" pitchFamily="18" charset="0"/>
                <a:cs typeface="Times New Roman" pitchFamily="18" charset="0"/>
              </a:rPr>
              <a:t>Suggested Commentary:</a:t>
            </a:r>
            <a:r>
              <a:rPr lang="en-US" dirty="0" smtClean="0">
                <a:latin typeface="Times New Roman" pitchFamily="18" charset="0"/>
                <a:cs typeface="Times New Roman" pitchFamily="18" charset="0"/>
              </a:rPr>
              <a:t> </a:t>
            </a:r>
          </a:p>
          <a:p>
            <a:pPr>
              <a:lnSpc>
                <a:spcPct val="90000"/>
              </a:lnSpc>
            </a:pPr>
            <a:r>
              <a:rPr lang="en-US" dirty="0" smtClean="0">
                <a:latin typeface="Times New Roman" pitchFamily="18" charset="0"/>
                <a:cs typeface="Times New Roman" pitchFamily="18" charset="0"/>
              </a:rPr>
              <a:t>SANEs’ referrals for follow-up care and counseling are extremely important because of the significant physical and mental health consequences of sexual violence. </a:t>
            </a:r>
          </a:p>
          <a:p>
            <a:pPr>
              <a:lnSpc>
                <a:spcPct val="90000"/>
              </a:lnSpc>
            </a:pPr>
            <a:r>
              <a:rPr lang="en-US" u="sng" dirty="0" smtClean="0">
                <a:latin typeface="Times New Roman" pitchFamily="18" charset="0"/>
                <a:cs typeface="Times New Roman" pitchFamily="18" charset="0"/>
              </a:rPr>
              <a:t>Victim Impact: Physical</a:t>
            </a:r>
            <a:r>
              <a:rPr lang="en-US" dirty="0" smtClean="0">
                <a:latin typeface="Times New Roman" pitchFamily="18" charset="0"/>
                <a:cs typeface="Times New Roman" pitchFamily="18" charset="0"/>
              </a:rPr>
              <a:t> </a:t>
            </a:r>
          </a:p>
          <a:p>
            <a:pPr>
              <a:lnSpc>
                <a:spcPct val="90000"/>
              </a:lnSpc>
              <a:buFontTx/>
              <a:buChar char="•"/>
            </a:pPr>
            <a:r>
              <a:rPr lang="en-US" dirty="0" smtClean="0">
                <a:latin typeface="Times New Roman" pitchFamily="18" charset="0"/>
                <a:cs typeface="Times New Roman" pitchFamily="18" charset="0"/>
              </a:rPr>
              <a:t>Sexually-transmitted infections (STIs) including HIV/AIDS</a:t>
            </a:r>
          </a:p>
          <a:p>
            <a:pPr>
              <a:lnSpc>
                <a:spcPct val="90000"/>
              </a:lnSpc>
              <a:buFontTx/>
              <a:buChar char="•"/>
            </a:pPr>
            <a:r>
              <a:rPr lang="en-US" dirty="0" smtClean="0">
                <a:latin typeface="Times New Roman" pitchFamily="18" charset="0"/>
                <a:cs typeface="Times New Roman" pitchFamily="18" charset="0"/>
              </a:rPr>
              <a:t>Pregnancy/miscarriage/infertility</a:t>
            </a:r>
          </a:p>
          <a:p>
            <a:pPr>
              <a:lnSpc>
                <a:spcPct val="90000"/>
              </a:lnSpc>
              <a:buFontTx/>
              <a:buChar char="•"/>
            </a:pPr>
            <a:r>
              <a:rPr lang="en-US" dirty="0" smtClean="0">
                <a:latin typeface="Times New Roman" pitchFamily="18" charset="0"/>
                <a:cs typeface="Times New Roman" pitchFamily="18" charset="0"/>
              </a:rPr>
              <a:t>External injuries such as bruising, broken bones, and burns</a:t>
            </a:r>
          </a:p>
          <a:p>
            <a:pPr>
              <a:lnSpc>
                <a:spcPct val="90000"/>
              </a:lnSpc>
              <a:buFontTx/>
              <a:buChar char="•"/>
            </a:pPr>
            <a:r>
              <a:rPr lang="en-US" dirty="0" smtClean="0">
                <a:latin typeface="Times New Roman" pitchFamily="18" charset="0"/>
                <a:cs typeface="Times New Roman" pitchFamily="18" charset="0"/>
              </a:rPr>
              <a:t>For marital and intimate partner victims, long-lasting physical consequences because of repeated assaults, including internal injuries and chronic pain. The National Institute of Justice found that just over half of women raped by an intimate partner said they were repeatedly raped by that partner.  The average was 4.6 rapes by the same partner. Individuals have reported 20 and more rapes by the same partner. </a:t>
            </a:r>
          </a:p>
          <a:p>
            <a:pPr>
              <a:lnSpc>
                <a:spcPct val="90000"/>
              </a:lnSpc>
            </a:pPr>
            <a:r>
              <a:rPr lang="en-US" b="0" dirty="0" smtClean="0">
                <a:latin typeface="Times New Roman" pitchFamily="18" charset="0"/>
                <a:cs typeface="Times New Roman" pitchFamily="18" charset="0"/>
              </a:rPr>
              <a:t>Patients</a:t>
            </a:r>
            <a:r>
              <a:rPr lang="en-US" b="0" baseline="0" dirty="0" smtClean="0">
                <a:latin typeface="Times New Roman" pitchFamily="18" charset="0"/>
                <a:cs typeface="Times New Roman" pitchFamily="18" charset="0"/>
              </a:rPr>
              <a:t> sexually assaulted by someone other than an intimate partner also face an increased risk of long-term physical </a:t>
            </a:r>
            <a:r>
              <a:rPr lang="en-US" b="0" baseline="0" dirty="0" err="1" smtClean="0">
                <a:latin typeface="Times New Roman" pitchFamily="18" charset="0"/>
                <a:cs typeface="Times New Roman" pitchFamily="18" charset="0"/>
              </a:rPr>
              <a:t>sequelae</a:t>
            </a:r>
            <a:r>
              <a:rPr lang="en-US" b="0" baseline="0" dirty="0" smtClean="0">
                <a:latin typeface="Times New Roman" pitchFamily="18" charset="0"/>
                <a:cs typeface="Times New Roman" pitchFamily="18" charset="0"/>
              </a:rPr>
              <a:t>, including chronic pain, chronic diseases, and a potential increase in some kinds of cancer. </a:t>
            </a:r>
            <a:endParaRPr lang="en-US" b="0" dirty="0" smtClean="0">
              <a:latin typeface="Times New Roman" pitchFamily="18" charset="0"/>
              <a:cs typeface="Times New Roman" pitchFamily="18" charset="0"/>
            </a:endParaRPr>
          </a:p>
          <a:p>
            <a:pPr>
              <a:lnSpc>
                <a:spcPct val="90000"/>
              </a:lnSpc>
            </a:pPr>
            <a:r>
              <a:rPr lang="en-US" u="sng" dirty="0" smtClean="0">
                <a:latin typeface="Times New Roman" pitchFamily="18" charset="0"/>
                <a:cs typeface="Times New Roman" pitchFamily="18" charset="0"/>
              </a:rPr>
              <a:t>Victim Impact: Psychological</a:t>
            </a:r>
            <a:endParaRPr lang="en-US" dirty="0" smtClean="0">
              <a:latin typeface="Times New Roman" pitchFamily="18" charset="0"/>
              <a:cs typeface="Times New Roman" pitchFamily="18" charset="0"/>
            </a:endParaRPr>
          </a:p>
          <a:p>
            <a:pPr>
              <a:lnSpc>
                <a:spcPct val="90000"/>
              </a:lnSpc>
              <a:buFontTx/>
              <a:buChar char="•"/>
            </a:pPr>
            <a:r>
              <a:rPr lang="en-US" dirty="0" smtClean="0">
                <a:latin typeface="Times New Roman" pitchFamily="18" charset="0"/>
                <a:cs typeface="Times New Roman" pitchFamily="18" charset="0"/>
              </a:rPr>
              <a:t>Post-traumatic stress disorder (PTSD) including flashbacks, </a:t>
            </a:r>
            <a:r>
              <a:rPr lang="en-US" dirty="0" err="1" smtClean="0">
                <a:latin typeface="Times New Roman" pitchFamily="18" charset="0"/>
                <a:cs typeface="Times New Roman" pitchFamily="18" charset="0"/>
              </a:rPr>
              <a:t>hypervigilance</a:t>
            </a:r>
            <a:r>
              <a:rPr lang="en-US" dirty="0" smtClean="0">
                <a:latin typeface="Times New Roman" pitchFamily="18" charset="0"/>
                <a:cs typeface="Times New Roman" pitchFamily="18" charset="0"/>
              </a:rPr>
              <a:t>, and nightmares</a:t>
            </a:r>
          </a:p>
          <a:p>
            <a:pPr>
              <a:lnSpc>
                <a:spcPct val="90000"/>
              </a:lnSpc>
              <a:buFontTx/>
              <a:buChar char="•"/>
            </a:pPr>
            <a:r>
              <a:rPr lang="en-US" dirty="0" smtClean="0">
                <a:latin typeface="Times New Roman" pitchFamily="18" charset="0"/>
                <a:cs typeface="Times New Roman" pitchFamily="18" charset="0"/>
              </a:rPr>
              <a:t>Difficulty eating and sleeping</a:t>
            </a:r>
          </a:p>
          <a:p>
            <a:pPr>
              <a:lnSpc>
                <a:spcPct val="90000"/>
              </a:lnSpc>
              <a:buFontTx/>
              <a:buChar char="•"/>
            </a:pPr>
            <a:r>
              <a:rPr lang="en-US" dirty="0" smtClean="0">
                <a:latin typeface="Times New Roman" pitchFamily="18" charset="0"/>
                <a:cs typeface="Times New Roman" pitchFamily="18" charset="0"/>
              </a:rPr>
              <a:t>Loss of trust in others</a:t>
            </a:r>
          </a:p>
          <a:p>
            <a:pPr>
              <a:lnSpc>
                <a:spcPct val="90000"/>
              </a:lnSpc>
              <a:buFontTx/>
              <a:buChar char="•"/>
            </a:pPr>
            <a:r>
              <a:rPr lang="en-US" dirty="0" smtClean="0">
                <a:latin typeface="Times New Roman" pitchFamily="18" charset="0"/>
                <a:cs typeface="Times New Roman" pitchFamily="18" charset="0"/>
              </a:rPr>
              <a:t>Suicide: contemplated, attempted, completed</a:t>
            </a:r>
          </a:p>
          <a:p>
            <a:pPr>
              <a:lnSpc>
                <a:spcPct val="90000"/>
              </a:lnSpc>
              <a:buFontTx/>
              <a:buChar char="•"/>
            </a:pPr>
            <a:r>
              <a:rPr lang="en-US" dirty="0" smtClean="0">
                <a:latin typeface="Times New Roman" pitchFamily="18" charset="0"/>
                <a:cs typeface="Times New Roman" pitchFamily="18" charset="0"/>
              </a:rPr>
              <a:t>Victims sexually abused as children or adolescents suffer especially severe emotional consequences</a:t>
            </a:r>
          </a:p>
          <a:p>
            <a:pPr>
              <a:lnSpc>
                <a:spcPct val="90000"/>
              </a:lnSpc>
              <a:buFontTx/>
              <a:buChar char="•"/>
            </a:pPr>
            <a:r>
              <a:rPr lang="en-US" dirty="0" smtClean="0">
                <a:latin typeface="Times New Roman" pitchFamily="18" charset="0"/>
                <a:cs typeface="Times New Roman" pitchFamily="18" charset="0"/>
              </a:rPr>
              <a:t>Victims raped by spouses/partners suffer profound psychological harm because they were raped by the person in whom they placed their greatest trust. </a:t>
            </a:r>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47</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u="sng" dirty="0" smtClean="0">
                <a:latin typeface="Times New Roman" pitchFamily="18" charset="0"/>
                <a:cs typeface="Times New Roman" pitchFamily="18" charset="0"/>
              </a:rPr>
              <a:t>Suggested Commentary:</a:t>
            </a:r>
            <a:r>
              <a:rPr lang="en-US" dirty="0" smtClean="0">
                <a:latin typeface="Times New Roman" pitchFamily="18" charset="0"/>
                <a:cs typeface="Times New Roman" pitchFamily="18" charset="0"/>
              </a:rPr>
              <a:t> </a:t>
            </a:r>
          </a:p>
          <a:p>
            <a:pPr>
              <a:defRPr/>
            </a:pPr>
            <a:r>
              <a:rPr lang="en-US" sz="1200" kern="1200" dirty="0" smtClean="0">
                <a:solidFill>
                  <a:schemeClr val="tx1"/>
                </a:solidFill>
                <a:latin typeface="Times New Roman" pitchFamily="18" charset="0"/>
                <a:cs typeface="Times New Roman" pitchFamily="18" charset="0"/>
              </a:rPr>
              <a:t>A patient assaulted by an intimate partner will have different needs than a patient assaulted by a stranger.</a:t>
            </a:r>
            <a:endParaRPr lang="en-US" dirty="0" smtClean="0">
              <a:latin typeface="Times New Roman" pitchFamily="18" charset="0"/>
              <a:cs typeface="Times New Roman" pitchFamily="18" charset="0"/>
            </a:endParaRPr>
          </a:p>
          <a:p>
            <a:pPr marL="171450" indent="-171450" rtl="0">
              <a:buFont typeface="Arial"/>
              <a:buChar char="•"/>
            </a:pPr>
            <a:r>
              <a:rPr lang="en-US" sz="1200" kern="1200" dirty="0" smtClean="0">
                <a:solidFill>
                  <a:schemeClr val="tx1"/>
                </a:solidFill>
                <a:latin typeface="Times New Roman" pitchFamily="18" charset="0"/>
                <a:cs typeface="Times New Roman" pitchFamily="18" charset="0"/>
              </a:rPr>
              <a:t>If the patient was assaulted by an intimate partner, safety planning is particularly critical.  The patient may need to be referred to a domestic violence shelter or helped to identify another safe place to which to return.</a:t>
            </a:r>
            <a:endParaRPr lang="en-US" dirty="0" smtClean="0">
              <a:latin typeface="Times New Roman" pitchFamily="18" charset="0"/>
              <a:cs typeface="Times New Roman" pitchFamily="18" charset="0"/>
            </a:endParaRPr>
          </a:p>
          <a:p>
            <a:pPr marL="171450" indent="-171450" rtl="0">
              <a:buFont typeface="Arial"/>
              <a:buChar char="•"/>
            </a:pPr>
            <a:r>
              <a:rPr lang="en-US" sz="1200" kern="1200" dirty="0" smtClean="0">
                <a:solidFill>
                  <a:schemeClr val="tx1"/>
                </a:solidFill>
                <a:latin typeface="Times New Roman" pitchFamily="18" charset="0"/>
                <a:cs typeface="Times New Roman" pitchFamily="18" charset="0"/>
              </a:rPr>
              <a:t>Intimate partner sexual assault presages increasing physical and sexual violence and potential lethality.</a:t>
            </a:r>
            <a:endParaRPr lang="en-US" dirty="0" smtClean="0">
              <a:latin typeface="Times New Roman" pitchFamily="18" charset="0"/>
              <a:cs typeface="Times New Roman" pitchFamily="18" charset="0"/>
            </a:endParaRPr>
          </a:p>
          <a:p>
            <a:pPr marL="171450" indent="-171450" rtl="0">
              <a:buFont typeface="Arial"/>
              <a:buChar char="•"/>
            </a:pPr>
            <a:r>
              <a:rPr lang="en-US" sz="1200" kern="1200" dirty="0" smtClean="0">
                <a:solidFill>
                  <a:schemeClr val="tx1"/>
                </a:solidFill>
                <a:latin typeface="Times New Roman" pitchFamily="18" charset="0"/>
                <a:cs typeface="Times New Roman" pitchFamily="18" charset="0"/>
              </a:rPr>
              <a:t>Individualizing the approach to sexual assault patients is critical. The context of the assault should influence the course of treatment and discharge planning.</a:t>
            </a:r>
            <a:endParaRPr lang="en-US" dirty="0" smtClean="0">
              <a:latin typeface="Times New Roman" pitchFamily="18" charset="0"/>
              <a:cs typeface="Times New Roman" pitchFamily="18" charset="0"/>
            </a:endParaRPr>
          </a:p>
          <a:p>
            <a:pPr>
              <a:defRPr/>
            </a:pPr>
            <a:r>
              <a:rPr lang="en-US" b="1" dirty="0" smtClean="0">
                <a:latin typeface="Times New Roman" pitchFamily="18" charset="0"/>
                <a:cs typeface="Times New Roman" pitchFamily="18" charset="0"/>
              </a:rPr>
              <a:t>Sources: </a:t>
            </a:r>
          </a:p>
          <a:p>
            <a:pPr>
              <a:defRPr/>
            </a:pPr>
            <a:r>
              <a:rPr lang="en-US" dirty="0" smtClean="0">
                <a:latin typeface="Times New Roman" pitchFamily="18" charset="0"/>
                <a:cs typeface="Times New Roman" pitchFamily="18" charset="0"/>
              </a:rPr>
              <a:t>Lynn Hecht Schafran, </a:t>
            </a:r>
            <a:r>
              <a:rPr lang="en-US" i="1" dirty="0" smtClean="0">
                <a:latin typeface="Times New Roman" pitchFamily="18" charset="0"/>
                <a:cs typeface="Times New Roman" pitchFamily="18" charset="0"/>
              </a:rPr>
              <a:t>Risk Assessment and Intimate Partner Sexual Abuse: The Hidden Dimension of Domestic Violence</a:t>
            </a:r>
            <a:r>
              <a:rPr lang="en-US" dirty="0" smtClean="0">
                <a:latin typeface="Times New Roman" pitchFamily="18" charset="0"/>
                <a:cs typeface="Times New Roman" pitchFamily="18" charset="0"/>
              </a:rPr>
              <a:t>, 93 </a:t>
            </a:r>
            <a:r>
              <a:rPr lang="en-US" cap="small" dirty="0" smtClean="0">
                <a:latin typeface="Times New Roman" pitchFamily="18" charset="0"/>
                <a:cs typeface="Times New Roman" pitchFamily="18" charset="0"/>
              </a:rPr>
              <a:t>Judicature</a:t>
            </a:r>
            <a:r>
              <a:rPr lang="en-US" dirty="0" smtClean="0">
                <a:latin typeface="Times New Roman" pitchFamily="18" charset="0"/>
                <a:cs typeface="Times New Roman" pitchFamily="18" charset="0"/>
              </a:rPr>
              <a:t> 161 (2010). </a:t>
            </a:r>
          </a:p>
          <a:p>
            <a:pPr>
              <a:defRPr/>
            </a:pPr>
            <a:r>
              <a:rPr lang="en-US" dirty="0" smtClean="0">
                <a:latin typeface="Times New Roman" pitchFamily="18" charset="0"/>
                <a:cs typeface="Times New Roman" pitchFamily="18" charset="0"/>
              </a:rPr>
              <a:t>Web Course, </a:t>
            </a:r>
            <a:r>
              <a:rPr lang="en-US" i="1" dirty="0" smtClean="0">
                <a:latin typeface="Times New Roman" pitchFamily="18" charset="0"/>
                <a:cs typeface="Times New Roman" pitchFamily="18" charset="0"/>
              </a:rPr>
              <a:t>Intimate Partner Sexual Abuse: Adjudicating This Hidden Dimension of Domestic Violence Cases</a:t>
            </a:r>
            <a:r>
              <a:rPr lang="en-US" dirty="0" smtClean="0">
                <a:latin typeface="Times New Roman" pitchFamily="18" charset="0"/>
                <a:cs typeface="Times New Roman" pitchFamily="18" charset="0"/>
              </a:rPr>
              <a:t>, </a:t>
            </a:r>
            <a:r>
              <a:rPr lang="en-US" cap="small" dirty="0" smtClean="0">
                <a:latin typeface="Times New Roman" pitchFamily="18" charset="0"/>
                <a:cs typeface="Times New Roman" pitchFamily="18" charset="0"/>
              </a:rPr>
              <a:t>Legal Momentum National Judicial Education Program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www.njep-ipsacourse.org</a:t>
            </a:r>
            <a:r>
              <a:rPr lang="en-US" dirty="0" smtClean="0">
                <a:latin typeface="Times New Roman" pitchFamily="18" charset="0"/>
                <a:cs typeface="Times New Roman" pitchFamily="18" charset="0"/>
              </a:rPr>
              <a:t> (last visited August 6, 2013). </a:t>
            </a:r>
            <a:endParaRPr lang="en-US" i="1" dirty="0" smtClean="0">
              <a:latin typeface="Times New Roman" pitchFamily="18" charset="0"/>
              <a:cs typeface="Times New Roman" pitchFamily="18" charset="0"/>
            </a:endParaRPr>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48</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Times New Roman" pitchFamily="18" charset="0"/>
              <a:cs typeface="Times New Roman" pitchFamily="18" charset="0"/>
            </a:endParaRPr>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8" name="Slide Number Placeholder 7"/>
          <p:cNvSpPr>
            <a:spLocks noGrp="1"/>
          </p:cNvSpPr>
          <p:nvPr>
            <p:ph type="sldNum" sz="quarter" idx="10"/>
          </p:nvPr>
        </p:nvSpPr>
        <p:spPr/>
        <p:txBody>
          <a:bodyPr/>
          <a:lstStyle/>
          <a:p>
            <a:pPr>
              <a:defRPr/>
            </a:pPr>
            <a:fld id="{7176D63B-0881-458B-A528-824353F9BEAD}" type="slidenum">
              <a:rPr lang="en-US" smtClean="0"/>
              <a:pPr>
                <a:defRPr/>
              </a:pPr>
              <a:t>49</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xfrm>
            <a:off x="1181100" y="265113"/>
            <a:ext cx="4648200" cy="3486150"/>
          </a:xfrm>
          <a:noFill/>
          <a:ln>
            <a:solidFill>
              <a:srgbClr val="000000"/>
            </a:solidFill>
            <a:miter lim="800000"/>
            <a:headEnd/>
            <a:tailEnd/>
          </a:ln>
        </p:spPr>
      </p:sp>
      <p:sp>
        <p:nvSpPr>
          <p:cNvPr id="35843" name="Rectangle 3"/>
          <p:cNvSpPr>
            <a:spLocks noGrp="1"/>
          </p:cNvSpPr>
          <p:nvPr>
            <p:ph type="body" idx="1"/>
          </p:nvPr>
        </p:nvSpPr>
        <p:spPr bwMode="auto">
          <a:xfrm>
            <a:off x="701675" y="3968151"/>
            <a:ext cx="5607050" cy="4183063"/>
          </a:xfrm>
          <a:noFill/>
        </p:spPr>
        <p:txBody>
          <a:bodyPr wrap="square" lIns="93177" tIns="46589" rIns="93177" bIns="46589" numCol="1" anchor="t" anchorCtr="0" compatLnSpc="1">
            <a:prstTxWarp prst="textNoShape">
              <a:avLst/>
            </a:prstTxWarp>
          </a:bodyPr>
          <a:lstStyle/>
          <a:p>
            <a:pPr eaLnBrk="1" hangingPunct="1"/>
            <a:r>
              <a:rPr lang="en-US" b="1" u="sng" dirty="0" smtClean="0"/>
              <a:t>Suggested Commentary:</a:t>
            </a:r>
            <a:endParaRPr lang="en-US" dirty="0" smtClean="0"/>
          </a:p>
          <a:p>
            <a:pPr eaLnBrk="1" hangingPunct="1">
              <a:buFontTx/>
              <a:buChar char="•"/>
            </a:pPr>
            <a:r>
              <a:rPr lang="en-US" dirty="0" smtClean="0"/>
              <a:t>SANE Faculty explains the </a:t>
            </a:r>
            <a:r>
              <a:rPr lang="en-US" i="1" dirty="0" smtClean="0"/>
              <a:t>National Protocol </a:t>
            </a:r>
            <a:r>
              <a:rPr lang="en-US" dirty="0" smtClean="0"/>
              <a:t>and local protocol if there is one. </a:t>
            </a:r>
          </a:p>
          <a:p>
            <a:pPr eaLnBrk="1" hangingPunct="1">
              <a:buFontTx/>
              <a:buChar char="•"/>
            </a:pPr>
            <a:r>
              <a:rPr lang="en-US" i="1" dirty="0" smtClean="0"/>
              <a:t>The National Protocol for Sexual Assault Medical Forensic Examinations</a:t>
            </a:r>
            <a:r>
              <a:rPr lang="en-US" dirty="0" smtClean="0"/>
              <a:t> was developed by the Office on Violence Against Women in the U.S. Department of Justice pursuant to the Violence Against Women Act of 1994, to ensure that all sexual violence victims receive informed, compassionate, competent care, and that forensic evidence is correctly collected and maintained should the patient decide to report the assault. The first edition was published in 2004. The second edition was published in 2013.</a:t>
            </a:r>
          </a:p>
          <a:p>
            <a:pPr eaLnBrk="1" hangingPunct="1">
              <a:buFontTx/>
              <a:buChar char="•"/>
            </a:pPr>
            <a:r>
              <a:rPr lang="en-US" dirty="0" smtClean="0"/>
              <a:t>The </a:t>
            </a:r>
            <a:r>
              <a:rPr lang="en-US" i="1" dirty="0" smtClean="0"/>
              <a:t>National Protocol</a:t>
            </a:r>
            <a:r>
              <a:rPr lang="en-US" dirty="0" smtClean="0"/>
              <a:t> is a comprehensive 135-page document that provides detailed instructions on every aspect of a medical forensic sexual assault examination, from the necessary equipment to the importance of adapting the examinations to the needs of individual patients, such as patients with disabilities, and patients with Limited English Proficiency.</a:t>
            </a:r>
          </a:p>
          <a:p>
            <a:pPr eaLnBrk="1" hangingPunct="1">
              <a:buFontTx/>
              <a:buChar char="•"/>
            </a:pPr>
            <a:r>
              <a:rPr lang="en-US" dirty="0" smtClean="0"/>
              <a:t>Many states and jurisdictions have developed their own protocols as well. </a:t>
            </a:r>
          </a:p>
          <a:p>
            <a:pPr eaLnBrk="1" hangingPunct="1">
              <a:buFontTx/>
              <a:buChar char="•"/>
            </a:pPr>
            <a:r>
              <a:rPr lang="en-US" dirty="0" smtClean="0"/>
              <a:t>This PowerPoint is generic in that it reflects the </a:t>
            </a:r>
            <a:r>
              <a:rPr lang="en-US" i="1" dirty="0" smtClean="0"/>
              <a:t>National Protocol</a:t>
            </a:r>
            <a:r>
              <a:rPr lang="en-US" dirty="0" smtClean="0"/>
              <a:t> and provides an overview of the examination procedures rather than focusing on variations for individual types of patients.</a:t>
            </a:r>
          </a:p>
        </p:txBody>
      </p:sp>
      <p:sp>
        <p:nvSpPr>
          <p:cNvPr id="4" name="Date Placeholder 3"/>
          <p:cNvSpPr txBox="1">
            <a:spLocks noGrp="1"/>
          </p:cNvSpPr>
          <p:nvPr/>
        </p:nvSpPr>
        <p:spPr>
          <a:xfrm>
            <a:off x="3970338" y="0"/>
            <a:ext cx="3038475" cy="465138"/>
          </a:xfrm>
          <a:prstGeom prst="rect">
            <a:avLst/>
          </a:prstGeom>
          <a:noFill/>
        </p:spPr>
        <p:txBody>
          <a:bodyPr lIns="93177" tIns="46589" rIns="93177" bIns="46589"/>
          <a:lstStyle/>
          <a:p>
            <a:pPr algn="r" fontAlgn="auto">
              <a:spcBef>
                <a:spcPts val="0"/>
              </a:spcBef>
              <a:spcAft>
                <a:spcPts val="0"/>
              </a:spcAft>
              <a:defRPr/>
            </a:pPr>
            <a:r>
              <a:rPr lang="en-US" sz="1200" dirty="0" smtClean="0">
                <a:latin typeface="+mn-lt"/>
                <a:cs typeface="+mn-cs"/>
              </a:rPr>
              <a:t>10/24/13</a:t>
            </a:r>
            <a:endParaRPr lang="en-US" sz="1200" dirty="0">
              <a:latin typeface="+mn-lt"/>
              <a:cs typeface="+mn-cs"/>
            </a:endParaRPr>
          </a:p>
        </p:txBody>
      </p:sp>
      <p:sp>
        <p:nvSpPr>
          <p:cNvPr id="8" name="Slide Number Placeholder 7"/>
          <p:cNvSpPr>
            <a:spLocks noGrp="1"/>
          </p:cNvSpPr>
          <p:nvPr>
            <p:ph type="sldNum" sz="quarter" idx="10"/>
          </p:nvPr>
        </p:nvSpPr>
        <p:spPr/>
        <p:txBody>
          <a:bodyPr/>
          <a:lstStyle/>
          <a:p>
            <a:pPr>
              <a:defRPr/>
            </a:pPr>
            <a:fld id="{7176D63B-0881-458B-A528-824353F9BEAD}" type="slidenum">
              <a:rPr lang="en-US" smtClean="0"/>
              <a:pPr>
                <a:defRPr/>
              </a:pPr>
              <a:t>5</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11" name="Header Placeholder 10"/>
          <p:cNvSpPr>
            <a:spLocks noGrp="1"/>
          </p:cNvSpPr>
          <p:nvPr>
            <p:ph type="hdr" sz="quarter" idx="13"/>
          </p:nvPr>
        </p:nvSpPr>
        <p:spPr/>
        <p:txBody>
          <a:bodyPr/>
          <a:lstStyle/>
          <a:p>
            <a:pPr>
              <a:defRPr/>
            </a:pP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latin typeface="Times New Roman" pitchFamily="18" charset="0"/>
                <a:cs typeface="Times New Roman" pitchFamily="18" charset="0"/>
              </a:rPr>
              <a:t>Suggested Commentary:</a:t>
            </a:r>
          </a:p>
          <a:p>
            <a:pPr eaLnBrk="1" hangingPunct="1">
              <a:spcBef>
                <a:spcPct val="0"/>
              </a:spcBef>
            </a:pPr>
            <a:r>
              <a:rPr lang="en-US" dirty="0" smtClean="0">
                <a:latin typeface="Times New Roman" pitchFamily="18" charset="0"/>
                <a:cs typeface="Times New Roman" pitchFamily="18" charset="0"/>
              </a:rPr>
              <a:t>A few states have established official protocols for suspect examinations. E.g.,</a:t>
            </a:r>
          </a:p>
          <a:p>
            <a:pPr eaLnBrk="1" hangingPunct="1">
              <a:spcBef>
                <a:spcPct val="0"/>
              </a:spcBef>
            </a:pPr>
            <a:endParaRPr lang="en-US" dirty="0" smtClean="0"/>
          </a:p>
          <a:p>
            <a:pPr eaLnBrk="1" hangingPunct="1">
              <a:spcBef>
                <a:spcPct val="0"/>
              </a:spcBef>
              <a:buFont typeface="Arial" pitchFamily="34" charset="0"/>
              <a:buChar char="•"/>
            </a:pPr>
            <a:r>
              <a:rPr lang="en-US" dirty="0" smtClean="0">
                <a:latin typeface="Times New Roman" pitchFamily="18" charset="0"/>
                <a:cs typeface="Times New Roman" pitchFamily="18" charset="0"/>
              </a:rPr>
              <a:t>California (CA OCJP 950) – available at </a:t>
            </a:r>
            <a:r>
              <a:rPr lang="en-US" dirty="0" smtClean="0">
                <a:latin typeface="Times New Roman" pitchFamily="18" charset="0"/>
                <a:cs typeface="Times New Roman" pitchFamily="18" charset="0"/>
                <a:hlinkClick r:id="rId3"/>
              </a:rPr>
              <a:t>http://www.hawaii.edu/hivandaids/Sexual%20Assault%20Suspect%20Examination%20Form.pdf</a:t>
            </a:r>
            <a:r>
              <a:rPr lang="en-US" dirty="0" smtClean="0">
                <a:latin typeface="Times New Roman" pitchFamily="18" charset="0"/>
                <a:cs typeface="Times New Roman" pitchFamily="18" charset="0"/>
              </a:rPr>
              <a:t>. </a:t>
            </a:r>
          </a:p>
          <a:p>
            <a:pPr eaLnBrk="1" hangingPunct="1">
              <a:spcBef>
                <a:spcPct val="0"/>
              </a:spcBef>
            </a:pPr>
            <a:endParaRPr lang="en-US" dirty="0" smtClean="0"/>
          </a:p>
          <a:p>
            <a:pPr eaLnBrk="1" hangingPunct="1">
              <a:spcBef>
                <a:spcPct val="0"/>
              </a:spcBef>
              <a:buFont typeface="Arial" pitchFamily="34" charset="0"/>
              <a:buChar char="•"/>
            </a:pPr>
            <a:r>
              <a:rPr lang="en-US" dirty="0" smtClean="0">
                <a:latin typeface="Times New Roman" pitchFamily="18" charset="0"/>
                <a:cs typeface="Times New Roman" pitchFamily="18" charset="0"/>
              </a:rPr>
              <a:t>North Dakota: http://www.google.com/url?sa=t&amp;rct=j&amp;q=&amp;esrc=s&amp;source=web&amp;cd=1&amp;ved=0CDUQFjAA&amp;url=http%3A%2F%2Fwww.ndcaws.org%2Ffile_download%2Fda2becfb-9eca-456d-b229-5407c06072fb&amp;ei=O6jtUNzlDIXB0AHRwYEo&amp;usg=AFQjCNEwlCRuNCy7nL892BeXKAErjwPqPg&amp;bvm=bv.1357316858,d.dmQ&amp;cad=rja.  </a:t>
            </a: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r>
              <a:rPr lang="en-US" dirty="0" smtClean="0">
                <a:latin typeface="Times New Roman" pitchFamily="18" charset="0"/>
                <a:cs typeface="Times New Roman" pitchFamily="18" charset="0"/>
              </a:rPr>
              <a:t>If  your jurisdiction has a suspect examination protocol, show and discuss it here.</a:t>
            </a:r>
          </a:p>
          <a:p>
            <a:pPr>
              <a:buFontTx/>
              <a:buChar char="•"/>
            </a:pPr>
            <a:r>
              <a:rPr lang="en-US" i="1" dirty="0" smtClean="0">
                <a:latin typeface="Times New Roman" pitchFamily="18" charset="0"/>
              </a:rPr>
              <a:t>Crawford</a:t>
            </a:r>
            <a:r>
              <a:rPr lang="en-US" dirty="0" smtClean="0">
                <a:latin typeface="Times New Roman" pitchFamily="18" charset="0"/>
              </a:rPr>
              <a:t> </a:t>
            </a:r>
            <a:r>
              <a:rPr lang="en-US" baseline="0" dirty="0" smtClean="0">
                <a:latin typeface="Times New Roman" pitchFamily="18" charset="0"/>
              </a:rPr>
              <a:t> issues </a:t>
            </a:r>
            <a:r>
              <a:rPr lang="en-US" dirty="0" smtClean="0">
                <a:latin typeface="Times New Roman" pitchFamily="18" charset="0"/>
              </a:rPr>
              <a:t>are discussed later in the </a:t>
            </a:r>
            <a:r>
              <a:rPr lang="en-US" i="1" dirty="0" smtClean="0">
                <a:latin typeface="Times New Roman" pitchFamily="18" charset="0"/>
              </a:rPr>
              <a:t>SANEs in the Courtroom </a:t>
            </a:r>
            <a:r>
              <a:rPr lang="en-US" dirty="0" smtClean="0">
                <a:latin typeface="Times New Roman" pitchFamily="18" charset="0"/>
              </a:rPr>
              <a:t>unit.  </a:t>
            </a:r>
          </a:p>
        </p:txBody>
      </p:sp>
      <p:sp>
        <p:nvSpPr>
          <p:cNvPr id="4" name="Date Placeholder 3"/>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50</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latin typeface="Times New Roman" pitchFamily="18" charset="0"/>
                <a:cs typeface="Times New Roman" pitchFamily="18" charset="0"/>
              </a:rPr>
              <a:t>Suggested Commentary: </a:t>
            </a:r>
          </a:p>
          <a:p>
            <a:pPr eaLnBrk="1" hangingPunct="1">
              <a:spcBef>
                <a:spcPct val="0"/>
              </a:spcBef>
              <a:buFontTx/>
              <a:buChar char="•"/>
            </a:pPr>
            <a:r>
              <a:rPr lang="en-US" dirty="0" smtClean="0">
                <a:latin typeface="Times New Roman" pitchFamily="18" charset="0"/>
                <a:cs typeface="Times New Roman" pitchFamily="18" charset="0"/>
              </a:rPr>
              <a:t>SANE Faculty gives examples from own practice or the literature. </a:t>
            </a:r>
          </a:p>
          <a:p>
            <a:pPr eaLnBrk="1" hangingPunct="1">
              <a:spcBef>
                <a:spcPct val="0"/>
              </a:spcBef>
              <a:buFontTx/>
              <a:buChar char="•"/>
            </a:pPr>
            <a:endParaRPr lang="en-US" dirty="0" smtClean="0">
              <a:latin typeface="Times New Roman" pitchFamily="18" charset="0"/>
              <a:cs typeface="Times New Roman" pitchFamily="18" charset="0"/>
            </a:endParaRPr>
          </a:p>
          <a:p>
            <a:pPr eaLnBrk="1" hangingPunct="1">
              <a:spcBef>
                <a:spcPct val="0"/>
              </a:spcBef>
              <a:buFontTx/>
              <a:buChar char="•"/>
            </a:pPr>
            <a:r>
              <a:rPr lang="en-US" dirty="0" smtClean="0">
                <a:latin typeface="Times New Roman" pitchFamily="18" charset="0"/>
                <a:cs typeface="Times New Roman" pitchFamily="18" charset="0"/>
              </a:rPr>
              <a:t>If the victim’s medical forensic sexual assault examination was conducted prior to the suspect examination, the victim’s account of the assault can inform the suspect examination. Information about, for example, the location of the assault and whether the victim scratched or bit the assailant, can guide the SANE to look for certain types of foreign materials on the suspect’s clothing and injuries on the suspect’s body.</a:t>
            </a:r>
          </a:p>
          <a:p>
            <a:pPr eaLnBrk="1" hangingPunct="1">
              <a:spcBef>
                <a:spcPct val="0"/>
              </a:spcBef>
            </a:pPr>
            <a:endParaRPr lang="en-US" dirty="0" smtClean="0">
              <a:latin typeface="Times New Roman" pitchFamily="18" charset="0"/>
              <a:cs typeface="Times New Roman" pitchFamily="18" charset="0"/>
            </a:endParaRPr>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8" name="Slide Number Placeholder 7"/>
          <p:cNvSpPr>
            <a:spLocks noGrp="1"/>
          </p:cNvSpPr>
          <p:nvPr>
            <p:ph type="sldNum" sz="quarter" idx="10"/>
          </p:nvPr>
        </p:nvSpPr>
        <p:spPr/>
        <p:txBody>
          <a:bodyPr/>
          <a:lstStyle/>
          <a:p>
            <a:pPr>
              <a:defRPr/>
            </a:pPr>
            <a:fld id="{7176D63B-0881-458B-A528-824353F9BEAD}" type="slidenum">
              <a:rPr lang="en-US" smtClean="0"/>
              <a:pPr>
                <a:defRPr/>
              </a:pPr>
              <a:t>51</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latin typeface="Times New Roman" pitchFamily="18" charset="0"/>
                <a:cs typeface="Times New Roman" pitchFamily="18" charset="0"/>
              </a:rPr>
              <a:t>Suggested Commentary:</a:t>
            </a:r>
            <a:endParaRPr lang="en-US" smtClean="0">
              <a:latin typeface="Times New Roman" pitchFamily="18" charset="0"/>
              <a:cs typeface="Times New Roman" pitchFamily="18" charset="0"/>
            </a:endParaRPr>
          </a:p>
          <a:p>
            <a:pPr eaLnBrk="1" hangingPunct="1">
              <a:buFontTx/>
              <a:buChar char="•"/>
            </a:pPr>
            <a:r>
              <a:rPr lang="en-US" smtClean="0">
                <a:latin typeface="Times New Roman" pitchFamily="18" charset="0"/>
                <a:cs typeface="Times New Roman" pitchFamily="18" charset="0"/>
              </a:rPr>
              <a:t>SANE Faculty gives examples from own practice. </a:t>
            </a:r>
          </a:p>
        </p:txBody>
      </p:sp>
      <p:sp>
        <p:nvSpPr>
          <p:cNvPr id="4" name="Date Placeholder 3"/>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52</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dirty="0" smtClean="0">
                <a:latin typeface="Times New Roman" pitchFamily="18" charset="0"/>
                <a:cs typeface="Times New Roman" pitchFamily="18" charset="0"/>
              </a:rPr>
              <a:t>Suggested Commentary:</a:t>
            </a:r>
            <a:endParaRPr lang="en-US" dirty="0" smtClean="0">
              <a:latin typeface="Times New Roman" pitchFamily="18" charset="0"/>
              <a:cs typeface="Times New Roman" pitchFamily="18" charset="0"/>
            </a:endParaRPr>
          </a:p>
          <a:p>
            <a:pPr eaLnBrk="1" hangingPunct="1">
              <a:buFontTx/>
              <a:buChar char="•"/>
            </a:pPr>
            <a:r>
              <a:rPr lang="en-US" dirty="0" smtClean="0">
                <a:latin typeface="Times New Roman" pitchFamily="18" charset="0"/>
                <a:cs typeface="Times New Roman" pitchFamily="18" charset="0"/>
              </a:rPr>
              <a:t>SANE Faculty gives examples from own practice. </a:t>
            </a:r>
          </a:p>
          <a:p>
            <a:pPr eaLnBrk="1" hangingPunct="1"/>
            <a:endParaRPr lang="en-US" dirty="0" smtClean="0">
              <a:latin typeface="Times New Roman" pitchFamily="18" charset="0"/>
            </a:endParaRPr>
          </a:p>
        </p:txBody>
      </p:sp>
      <p:sp>
        <p:nvSpPr>
          <p:cNvPr id="4" name="Date Placeholder 3"/>
          <p:cNvSpPr>
            <a:spLocks noGrp="1"/>
          </p:cNvSpPr>
          <p:nvPr>
            <p:ph type="dt" sz="quarter" idx="1"/>
          </p:nvPr>
        </p:nvSpPr>
        <p:spPr/>
        <p:txBody>
          <a:bodyPr/>
          <a:lstStyle/>
          <a:p>
            <a:pPr>
              <a:defRPr/>
            </a:pPr>
            <a:r>
              <a:rPr lang="en-US" smtClean="0"/>
              <a:t>10/24/13</a:t>
            </a:r>
            <a:endParaRPr lang="en-US" dirty="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53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8" name="Slide Number Placeholder 7"/>
          <p:cNvSpPr>
            <a:spLocks noGrp="1"/>
          </p:cNvSpPr>
          <p:nvPr>
            <p:ph type="sldNum" sz="quarter" idx="10"/>
          </p:nvPr>
        </p:nvSpPr>
        <p:spPr/>
        <p:txBody>
          <a:bodyPr/>
          <a:lstStyle/>
          <a:p>
            <a:pPr>
              <a:defRPr/>
            </a:pPr>
            <a:fld id="{7176D63B-0881-458B-A528-824353F9BEAD}" type="slidenum">
              <a:rPr lang="en-US" smtClean="0"/>
              <a:pPr>
                <a:defRPr/>
              </a:pPr>
              <a:t>54</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latin typeface="Times New Roman" pitchFamily="18" charset="0"/>
                <a:cs typeface="Times New Roman" pitchFamily="18" charset="0"/>
              </a:rPr>
              <a:t>Suggested Commentary: </a:t>
            </a:r>
            <a:endParaRPr lang="en-US" dirty="0" smtClean="0">
              <a:latin typeface="Times New Roman" pitchFamily="18" charset="0"/>
              <a:cs typeface="Times New Roman" pitchFamily="18" charset="0"/>
            </a:endParaRPr>
          </a:p>
          <a:p>
            <a:pPr eaLnBrk="1" hangingPunct="1">
              <a:spcBef>
                <a:spcPct val="0"/>
              </a:spcBef>
              <a:buFontTx/>
              <a:buChar char="•"/>
            </a:pPr>
            <a:r>
              <a:rPr lang="en-US" dirty="0" smtClean="0">
                <a:latin typeface="Times New Roman" pitchFamily="18" charset="0"/>
                <a:cs typeface="Times New Roman" pitchFamily="18" charset="0"/>
              </a:rPr>
              <a:t>Mouth swab can be used to collect a DNA reference sample, but cannot give the additional types of forensic evidence a full exam can provide.</a:t>
            </a:r>
          </a:p>
          <a:p>
            <a:pPr eaLnBrk="1" hangingPunct="1">
              <a:spcBef>
                <a:spcPct val="0"/>
              </a:spcBef>
              <a:buFontTx/>
              <a:buNone/>
            </a:pPr>
            <a:endParaRPr lang="en-US" dirty="0" smtClean="0">
              <a:latin typeface="Times New Roman" pitchFamily="18" charset="0"/>
              <a:cs typeface="Times New Roman" pitchFamily="18" charset="0"/>
            </a:endParaRPr>
          </a:p>
          <a:p>
            <a:pPr eaLnBrk="1" hangingPunct="1">
              <a:spcBef>
                <a:spcPct val="0"/>
              </a:spcBef>
              <a:buFontTx/>
              <a:buChar char="•"/>
            </a:pPr>
            <a:r>
              <a:rPr lang="en-US" dirty="0" smtClean="0">
                <a:latin typeface="Times New Roman" pitchFamily="18" charset="0"/>
                <a:cs typeface="Times New Roman" pitchFamily="18" charset="0"/>
              </a:rPr>
              <a:t>Can be collected by any law enforcement professional who has received training in how to collect, store, and transfer swabs. </a:t>
            </a:r>
          </a:p>
          <a:p>
            <a:pPr eaLnBrk="1" hangingPunct="1">
              <a:spcBef>
                <a:spcPct val="0"/>
              </a:spcBef>
              <a:buFontTx/>
              <a:buChar char="•"/>
            </a:pPr>
            <a:endParaRPr lang="en-US" dirty="0" smtClean="0">
              <a:latin typeface="Times New Roman" pitchFamily="18" charset="0"/>
              <a:cs typeface="Times New Roman" pitchFamily="18" charset="0"/>
            </a:endParaRPr>
          </a:p>
          <a:p>
            <a:pPr eaLnBrk="1" hangingPunct="1">
              <a:spcBef>
                <a:spcPct val="0"/>
              </a:spcBef>
              <a:buFontTx/>
              <a:buChar char="•"/>
            </a:pPr>
            <a:r>
              <a:rPr lang="en-US" dirty="0" smtClean="0">
                <a:latin typeface="Times New Roman" pitchFamily="18" charset="0"/>
                <a:cs typeface="Times New Roman" pitchFamily="18" charset="0"/>
              </a:rPr>
              <a:t>Suspects often consent to providing </a:t>
            </a:r>
            <a:r>
              <a:rPr lang="en-US" dirty="0" err="1" smtClean="0">
                <a:latin typeface="Times New Roman" pitchFamily="18" charset="0"/>
                <a:cs typeface="Times New Roman" pitchFamily="18" charset="0"/>
              </a:rPr>
              <a:t>buccal</a:t>
            </a:r>
            <a:r>
              <a:rPr lang="en-US" dirty="0" smtClean="0">
                <a:latin typeface="Times New Roman" pitchFamily="18" charset="0"/>
                <a:cs typeface="Times New Roman" pitchFamily="18" charset="0"/>
              </a:rPr>
              <a:t> swabs to avoid being transported to a medical facility. </a:t>
            </a:r>
          </a:p>
          <a:p>
            <a:pPr eaLnBrk="1" hangingPunct="1">
              <a:spcBef>
                <a:spcPct val="0"/>
              </a:spcBef>
            </a:pPr>
            <a:endParaRPr lang="en-US" dirty="0" smtClean="0">
              <a:latin typeface="Times New Roman" pitchFamily="18" charset="0"/>
              <a:cs typeface="Times New Roman" pitchFamily="18" charset="0"/>
            </a:endParaRPr>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8" name="Slide Number Placeholder 7"/>
          <p:cNvSpPr>
            <a:spLocks noGrp="1"/>
          </p:cNvSpPr>
          <p:nvPr>
            <p:ph type="sldNum" sz="quarter" idx="10"/>
          </p:nvPr>
        </p:nvSpPr>
        <p:spPr/>
        <p:txBody>
          <a:bodyPr/>
          <a:lstStyle/>
          <a:p>
            <a:pPr>
              <a:defRPr/>
            </a:pPr>
            <a:fld id="{7176D63B-0881-458B-A528-824353F9BEAD}" type="slidenum">
              <a:rPr lang="en-US" smtClean="0"/>
              <a:pPr>
                <a:defRPr/>
              </a:pPr>
              <a:t>55</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latin typeface="Times New Roman" pitchFamily="18" charset="0"/>
                <a:cs typeface="Times New Roman" pitchFamily="18" charset="0"/>
              </a:rPr>
              <a:t>Suggested Commentary:</a:t>
            </a:r>
          </a:p>
          <a:p>
            <a:pPr eaLnBrk="1" hangingPunct="1">
              <a:spcBef>
                <a:spcPct val="0"/>
              </a:spcBef>
            </a:pPr>
            <a:r>
              <a:rPr lang="en-US" dirty="0" smtClean="0">
                <a:latin typeface="Times New Roman" pitchFamily="18" charset="0"/>
                <a:cs typeface="Times New Roman" pitchFamily="18" charset="0"/>
              </a:rPr>
              <a:t>Judicial Faculty discusses these laws in your jurisdiction.</a:t>
            </a:r>
          </a:p>
        </p:txBody>
      </p:sp>
      <p:sp>
        <p:nvSpPr>
          <p:cNvPr id="5" name="Date Placeholder 4"/>
          <p:cNvSpPr>
            <a:spLocks noGrp="1"/>
          </p:cNvSpPr>
          <p:nvPr>
            <p:ph type="dt" sz="quarter" idx="1"/>
          </p:nvPr>
        </p:nvSpPr>
        <p:spPr/>
        <p:txBody>
          <a:bodyPr/>
          <a:lstStyle/>
          <a:p>
            <a:pPr>
              <a:defRPr/>
            </a:pPr>
            <a:r>
              <a:rPr lang="en-US" smtClean="0"/>
              <a:t>10/24/13</a:t>
            </a:r>
            <a:endParaRPr lang="en-US" dirty="0"/>
          </a:p>
        </p:txBody>
      </p:sp>
      <p:sp>
        <p:nvSpPr>
          <p:cNvPr id="8" name="Slide Number Placeholder 7"/>
          <p:cNvSpPr>
            <a:spLocks noGrp="1"/>
          </p:cNvSpPr>
          <p:nvPr>
            <p:ph type="sldNum" sz="quarter" idx="10"/>
          </p:nvPr>
        </p:nvSpPr>
        <p:spPr/>
        <p:txBody>
          <a:bodyPr/>
          <a:lstStyle/>
          <a:p>
            <a:pPr>
              <a:defRPr/>
            </a:pPr>
            <a:fld id="{7176D63B-0881-458B-A528-824353F9BEAD}" type="slidenum">
              <a:rPr lang="en-US" smtClean="0"/>
              <a:pPr>
                <a:defRPr/>
              </a:pPr>
              <a:t>56</a:t>
            </a:fld>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Times New Roman" pitchFamily="18" charset="0"/>
              <a:cs typeface="Times New Roman" pitchFamily="18" charset="0"/>
            </a:endParaRPr>
          </a:p>
        </p:txBody>
      </p:sp>
      <p:sp>
        <p:nvSpPr>
          <p:cNvPr id="5" name="Date Placeholder 4"/>
          <p:cNvSpPr>
            <a:spLocks noGrp="1"/>
          </p:cNvSpPr>
          <p:nvPr>
            <p:ph type="dt" idx="10"/>
          </p:nvPr>
        </p:nvSpPr>
        <p:spPr/>
        <p:txBody>
          <a:bodyPr/>
          <a:lstStyle/>
          <a:p>
            <a:pPr>
              <a:defRPr/>
            </a:pPr>
            <a:r>
              <a:rPr lang="en-US" smtClean="0"/>
              <a:t>10/24/13</a:t>
            </a:r>
            <a:endParaRPr lang="en-US" dirty="0"/>
          </a:p>
        </p:txBody>
      </p:sp>
      <p:sp>
        <p:nvSpPr>
          <p:cNvPr id="8" name="Slide Number Placeholder 7"/>
          <p:cNvSpPr>
            <a:spLocks noGrp="1"/>
          </p:cNvSpPr>
          <p:nvPr>
            <p:ph type="sldNum" sz="quarter" idx="11"/>
          </p:nvPr>
        </p:nvSpPr>
        <p:spPr/>
        <p:txBody>
          <a:bodyPr/>
          <a:lstStyle/>
          <a:p>
            <a:pPr>
              <a:defRPr/>
            </a:pPr>
            <a:fld id="{7176D63B-0881-458B-A528-824353F9BEAD}" type="slidenum">
              <a:rPr lang="en-US" smtClean="0"/>
              <a:pPr>
                <a:defRPr/>
              </a:pPr>
              <a:t>57</a:t>
            </a:fld>
            <a:endParaRPr lang="en-US" dirty="0"/>
          </a:p>
        </p:txBody>
      </p:sp>
      <p:sp>
        <p:nvSpPr>
          <p:cNvPr id="9" name="Footer Placeholder 8"/>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Date Placeholder 3"/>
          <p:cNvSpPr>
            <a:spLocks noGrp="1"/>
          </p:cNvSpPr>
          <p:nvPr>
            <p:ph type="dt" idx="10"/>
          </p:nvPr>
        </p:nvSpPr>
        <p:spPr/>
        <p:txBody>
          <a:bodyPr/>
          <a:lstStyle/>
          <a:p>
            <a:pPr>
              <a:defRPr/>
            </a:pPr>
            <a:r>
              <a:rPr lang="en-US" smtClean="0"/>
              <a:t>10/24/13</a:t>
            </a:r>
            <a:endParaRPr lang="en-US" dirty="0"/>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58</a:t>
            </a:fld>
            <a:endParaRPr lang="en-US" dirty="0"/>
          </a:p>
        </p:txBody>
      </p:sp>
      <p:sp>
        <p:nvSpPr>
          <p:cNvPr id="8" name="Footer Placeholder 7"/>
          <p:cNvSpPr>
            <a:spLocks noGrp="1"/>
          </p:cNvSpPr>
          <p:nvPr>
            <p:ph type="ftr" sz="quarter" idx="12"/>
          </p:nvPr>
        </p:nvSpPr>
        <p:spPr/>
        <p:txBody>
          <a:bodyPr/>
          <a:lstStyle/>
          <a:p>
            <a:pPr>
              <a:defRPr/>
            </a:pPr>
            <a:endParaRPr lang="en-US"/>
          </a:p>
        </p:txBody>
      </p:sp>
      <p:sp>
        <p:nvSpPr>
          <p:cNvPr id="9" name="Header Placeholder 8"/>
          <p:cNvSpPr>
            <a:spLocks noGrp="1"/>
          </p:cNvSpPr>
          <p:nvPr>
            <p:ph type="hdr" sz="quarter" idx="13"/>
          </p:nvPr>
        </p:nvSpPr>
        <p:spPr/>
        <p:txBody>
          <a:bodyPr/>
          <a:lstStyle/>
          <a:p>
            <a:pPr>
              <a:defRPr/>
            </a:pP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Date Placeholder 3"/>
          <p:cNvSpPr>
            <a:spLocks noGrp="1"/>
          </p:cNvSpPr>
          <p:nvPr>
            <p:ph type="dt" idx="10"/>
          </p:nvPr>
        </p:nvSpPr>
        <p:spPr/>
        <p:txBody>
          <a:bodyPr/>
          <a:lstStyle/>
          <a:p>
            <a:pPr>
              <a:defRPr/>
            </a:pPr>
            <a:r>
              <a:rPr lang="en-US" smtClean="0"/>
              <a:t>10/24/13</a:t>
            </a:r>
            <a:endParaRPr lang="en-US" dirty="0"/>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59</a:t>
            </a:fld>
            <a:endParaRPr lang="en-US" dirty="0"/>
          </a:p>
        </p:txBody>
      </p:sp>
      <p:sp>
        <p:nvSpPr>
          <p:cNvPr id="8" name="Footer Placeholder 7"/>
          <p:cNvSpPr>
            <a:spLocks noGrp="1"/>
          </p:cNvSpPr>
          <p:nvPr>
            <p:ph type="ftr" sz="quarter" idx="12"/>
          </p:nvPr>
        </p:nvSpPr>
        <p:spPr/>
        <p:txBody>
          <a:bodyPr/>
          <a:lstStyle/>
          <a:p>
            <a:pPr>
              <a:defRPr/>
            </a:pPr>
            <a:endParaRPr lang="en-US"/>
          </a:p>
        </p:txBody>
      </p:sp>
      <p:sp>
        <p:nvSpPr>
          <p:cNvPr id="9" name="Header Placeholder 8"/>
          <p:cNvSpPr>
            <a:spLocks noGrp="1"/>
          </p:cNvSpPr>
          <p:nvPr>
            <p:ph type="hdr" sz="quarter" idx="13"/>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6867" name="Notes Placeholder 2"/>
          <p:cNvSpPr>
            <a:spLocks noGrp="1"/>
          </p:cNvSpPr>
          <p:nvPr>
            <p:ph type="body" idx="1"/>
          </p:nvPr>
        </p:nvSpPr>
        <p:spPr bwMode="auto">
          <a:xfrm>
            <a:off x="701675" y="4416425"/>
            <a:ext cx="5607050" cy="4183063"/>
          </a:xfrm>
          <a:noFill/>
        </p:spPr>
        <p:txBody>
          <a:bodyPr wrap="square" lIns="93177" tIns="46589" rIns="93177" bIns="46589" numCol="1" anchor="t" anchorCtr="0" compatLnSpc="1">
            <a:prstTxWarp prst="textNoShape">
              <a:avLst/>
            </a:prstTxWarp>
          </a:bodyPr>
          <a:lstStyle/>
          <a:p>
            <a:pPr eaLnBrk="1" hangingPunct="1"/>
            <a:r>
              <a:rPr lang="en-US" b="1" u="sng" dirty="0" smtClean="0"/>
              <a:t>Suggested Commentary: </a:t>
            </a:r>
            <a:endParaRPr lang="en-US" dirty="0" smtClean="0"/>
          </a:p>
          <a:p>
            <a:pPr eaLnBrk="1" hangingPunct="1">
              <a:buFontTx/>
              <a:buChar char="•"/>
            </a:pPr>
            <a:r>
              <a:rPr lang="en-US" dirty="0" smtClean="0"/>
              <a:t>This is a dual purpose examination, combining medical evaluation and treatment with forensic examination and evidence collection, because combining these steps is best practice from the viewpoint of patient-centered care. Combining these steps yields a shorter, less intrusive examination. </a:t>
            </a:r>
          </a:p>
        </p:txBody>
      </p:sp>
      <p:sp>
        <p:nvSpPr>
          <p:cNvPr id="4" name="Slide Number Placeholder 3"/>
          <p:cNvSpPr txBox="1">
            <a:spLocks noGrp="1"/>
          </p:cNvSpPr>
          <p:nvPr/>
        </p:nvSpPr>
        <p:spPr>
          <a:xfrm>
            <a:off x="3970338" y="8829675"/>
            <a:ext cx="3038475" cy="465138"/>
          </a:xfrm>
          <a:prstGeom prst="rect">
            <a:avLst/>
          </a:prstGeom>
          <a:noFill/>
        </p:spPr>
        <p:txBody>
          <a:bodyPr lIns="93177" tIns="46589" rIns="93177" bIns="46589" anchor="b"/>
          <a:lstStyle/>
          <a:p>
            <a:pPr algn="r" fontAlgn="auto">
              <a:spcBef>
                <a:spcPts val="0"/>
              </a:spcBef>
              <a:spcAft>
                <a:spcPts val="0"/>
              </a:spcAft>
              <a:defRPr/>
            </a:pPr>
            <a:fld id="{3A66F330-906E-4C25-9B74-ACA0B4916B53}" type="slidenum">
              <a:rPr lang="en-US" sz="1200">
                <a:latin typeface="+mn-lt"/>
                <a:cs typeface="+mn-cs"/>
              </a:rPr>
              <a:pPr algn="r" fontAlgn="auto">
                <a:spcBef>
                  <a:spcPts val="0"/>
                </a:spcBef>
                <a:spcAft>
                  <a:spcPts val="0"/>
                </a:spcAft>
                <a:defRPr/>
              </a:pPr>
              <a:t>6</a:t>
            </a:fld>
            <a:endParaRPr lang="en-US" sz="1200" dirty="0">
              <a:latin typeface="+mn-lt"/>
              <a:cs typeface="+mn-cs"/>
            </a:endParaRPr>
          </a:p>
        </p:txBody>
      </p:sp>
      <p:sp>
        <p:nvSpPr>
          <p:cNvPr id="5" name="Date Placeholder 4"/>
          <p:cNvSpPr txBox="1">
            <a:spLocks noGrp="1"/>
          </p:cNvSpPr>
          <p:nvPr/>
        </p:nvSpPr>
        <p:spPr>
          <a:xfrm>
            <a:off x="3970338" y="0"/>
            <a:ext cx="3038475" cy="465138"/>
          </a:xfrm>
          <a:prstGeom prst="rect">
            <a:avLst/>
          </a:prstGeom>
          <a:noFill/>
        </p:spPr>
        <p:txBody>
          <a:bodyPr lIns="93177" tIns="46589" rIns="93177" bIns="46589"/>
          <a:lstStyle/>
          <a:p>
            <a:pPr algn="r" fontAlgn="auto">
              <a:spcBef>
                <a:spcPts val="0"/>
              </a:spcBef>
              <a:spcAft>
                <a:spcPts val="0"/>
              </a:spcAft>
              <a:defRPr/>
            </a:pPr>
            <a:r>
              <a:rPr lang="en-US" sz="1200" dirty="0" smtClean="0">
                <a:latin typeface="+mn-lt"/>
                <a:cs typeface="+mn-cs"/>
              </a:rPr>
              <a:t>10/24/13</a:t>
            </a:r>
            <a:endParaRPr lang="en-US" sz="1200" dirty="0">
              <a:latin typeface="+mn-lt"/>
              <a:cs typeface="+mn-cs"/>
            </a:endParaRPr>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xfrm>
            <a:off x="215707" y="4183063"/>
            <a:ext cx="6614940" cy="5111750"/>
          </a:xfrm>
          <a:noFill/>
        </p:spPr>
        <p:txBody>
          <a:bodyPr wrap="square" numCol="1" anchor="t" anchorCtr="0" compatLnSpc="1">
            <a:prstTxWarp prst="textNoShape">
              <a:avLst/>
            </a:prstTxWarp>
          </a:bodyPr>
          <a:lstStyle/>
          <a:p>
            <a:pPr eaLnBrk="1" hangingPunct="1">
              <a:spcBef>
                <a:spcPts val="425"/>
              </a:spcBef>
            </a:pPr>
            <a:r>
              <a:rPr lang="en-US" b="1" u="sng" dirty="0" smtClean="0">
                <a:latin typeface="Times New Roman" pitchFamily="18" charset="0"/>
                <a:cs typeface="Times New Roman" pitchFamily="18" charset="0"/>
              </a:rPr>
              <a:t>Suggested Commentary:</a:t>
            </a:r>
          </a:p>
          <a:p>
            <a:pPr eaLnBrk="1" hangingPunct="1">
              <a:spcBef>
                <a:spcPts val="425"/>
              </a:spcBef>
              <a:buFontTx/>
              <a:buChar char="•"/>
            </a:pPr>
            <a:r>
              <a:rPr lang="en-US" dirty="0" smtClean="0">
                <a:latin typeface="Times New Roman" pitchFamily="18" charset="0"/>
                <a:cs typeface="Times New Roman" pitchFamily="18" charset="0"/>
              </a:rPr>
              <a:t>Examples of jurisdictions lacking SANE programs on-site that can benefit from telemedicine:</a:t>
            </a:r>
          </a:p>
          <a:p>
            <a:pPr marL="742950" lvl="1" indent="-285750" eaLnBrk="1" hangingPunct="1">
              <a:spcBef>
                <a:spcPts val="425"/>
              </a:spcBef>
              <a:buFontTx/>
              <a:buChar char="•"/>
            </a:pPr>
            <a:r>
              <a:rPr lang="en-US" dirty="0" smtClean="0">
                <a:latin typeface="Times New Roman" pitchFamily="18" charset="0"/>
                <a:cs typeface="Times New Roman" pitchFamily="18" charset="0"/>
              </a:rPr>
              <a:t>Alaska is a huge state with its population scattered in pockets, many very remote and very poor.</a:t>
            </a:r>
            <a:endParaRPr lang="en-US" b="1" u="sng" dirty="0" smtClean="0">
              <a:latin typeface="Times New Roman" pitchFamily="18" charset="0"/>
              <a:cs typeface="Times New Roman" pitchFamily="18" charset="0"/>
            </a:endParaRPr>
          </a:p>
          <a:p>
            <a:pPr marL="742950" lvl="1" indent="-285750" eaLnBrk="1" hangingPunct="1">
              <a:spcBef>
                <a:spcPts val="425"/>
              </a:spcBef>
              <a:buFontTx/>
              <a:buChar char="•"/>
            </a:pPr>
            <a:r>
              <a:rPr lang="en-US" dirty="0" smtClean="0">
                <a:latin typeface="Times New Roman" pitchFamily="18" charset="0"/>
                <a:cs typeface="Times New Roman" pitchFamily="18" charset="0"/>
              </a:rPr>
              <a:t>Alaska reported a rate of forcible rape 2.5 times higher than the national average. Source: Alaskan Justice Forum (2004)</a:t>
            </a:r>
          </a:p>
          <a:p>
            <a:pPr marL="742950" lvl="1" indent="-285750" eaLnBrk="1" hangingPunct="1">
              <a:spcBef>
                <a:spcPts val="425"/>
              </a:spcBef>
              <a:buFontTx/>
              <a:buChar char="•"/>
            </a:pPr>
            <a:r>
              <a:rPr lang="en-US" dirty="0" smtClean="0">
                <a:latin typeface="Times New Roman" pitchFamily="18" charset="0"/>
                <a:cs typeface="Times New Roman" pitchFamily="18" charset="0"/>
              </a:rPr>
              <a:t>Sexual assault victims in juvenile or adult detention settings that fall under the PREA (Prison Rape Elimination Act).</a:t>
            </a:r>
          </a:p>
          <a:p>
            <a:pPr marL="742950" lvl="1" indent="-285750" eaLnBrk="1" hangingPunct="1">
              <a:spcBef>
                <a:spcPts val="425"/>
              </a:spcBef>
              <a:buFontTx/>
              <a:buChar char="•"/>
            </a:pPr>
            <a:r>
              <a:rPr lang="en-US" dirty="0" smtClean="0">
                <a:latin typeface="Times New Roman" pitchFamily="18" charset="0"/>
                <a:cs typeface="Times New Roman" pitchFamily="18" charset="0"/>
              </a:rPr>
              <a:t>Sexual assault victims in the military, on military bases,</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installations, and ships across the world.</a:t>
            </a:r>
          </a:p>
          <a:p>
            <a:pPr marL="285750" indent="-285750" eaLnBrk="1" hangingPunct="1">
              <a:spcBef>
                <a:spcPts val="425"/>
              </a:spcBef>
              <a:buFontTx/>
              <a:buChar char="•"/>
            </a:pPr>
            <a:r>
              <a:rPr lang="en-US" dirty="0" smtClean="0">
                <a:latin typeface="Times New Roman" pitchFamily="18" charset="0"/>
                <a:cs typeface="Times New Roman" pitchFamily="18" charset="0"/>
              </a:rPr>
              <a:t>SANEs</a:t>
            </a:r>
            <a:r>
              <a:rPr lang="en-US" baseline="0" dirty="0" smtClean="0">
                <a:latin typeface="Times New Roman" pitchFamily="18" charset="0"/>
                <a:cs typeface="Times New Roman" pitchFamily="18" charset="0"/>
              </a:rPr>
              <a:t> and other healthcare providers are in the earliest stages of employing telemedicine for this patient population.</a:t>
            </a:r>
          </a:p>
          <a:p>
            <a:pPr marL="285750" indent="-285750" eaLnBrk="1" hangingPunct="1">
              <a:spcBef>
                <a:spcPts val="425"/>
              </a:spcBef>
              <a:buFontTx/>
              <a:buChar char="•"/>
            </a:pPr>
            <a:r>
              <a:rPr lang="en-US" dirty="0" smtClean="0">
                <a:latin typeface="Times New Roman" pitchFamily="18" charset="0"/>
                <a:cs typeface="Times New Roman" pitchFamily="18" charset="0"/>
              </a:rPr>
              <a:t>In 2012, the Office of Justice Programs in the Department of Justice announced nearly $3.5 million in OJP funding to create the first ever National Sexual Assault Forensic Exam Telemedicine Center, which will provide live, 24/7, access to expert medical forensic examiners to four pilot sites in rural, tribal, military and correctional settings. This includes a nearly $3.3 million award to the Massachusetts Department of Public Health for the telemedicine center at the Newton-Wellesley Hospital and $240,000 to the U.S. Navy to support the military pilot site, as well as training and technical assistance. </a:t>
            </a:r>
          </a:p>
          <a:p>
            <a:pPr marL="285750" indent="-285750" eaLnBrk="1" hangingPunct="1">
              <a:spcBef>
                <a:spcPts val="425"/>
              </a:spcBef>
              <a:buFontTx/>
              <a:buChar char="•"/>
            </a:pPr>
            <a:r>
              <a:rPr lang="en-US" dirty="0" smtClean="0">
                <a:latin typeface="Times New Roman" pitchFamily="18" charset="0"/>
                <a:cs typeface="Times New Roman" pitchFamily="18" charset="0"/>
              </a:rPr>
              <a:t>At this point however, there is no real outcome data stating that telemedicine is an effective tool in adult victim sexual assault cases.</a:t>
            </a:r>
          </a:p>
          <a:p>
            <a:pPr marL="285750" indent="-285750" eaLnBrk="1" hangingPunct="1">
              <a:spcBef>
                <a:spcPts val="425"/>
              </a:spcBef>
              <a:buFontTx/>
              <a:buChar char="•"/>
            </a:pPr>
            <a:r>
              <a:rPr lang="en-US" b="1" dirty="0" smtClean="0">
                <a:latin typeface="Times New Roman" pitchFamily="18" charset="0"/>
                <a:cs typeface="Times New Roman" pitchFamily="18" charset="0"/>
              </a:rPr>
              <a:t>Source: </a:t>
            </a:r>
            <a:r>
              <a:rPr lang="en-US" dirty="0" smtClean="0">
                <a:latin typeface="Times New Roman" pitchFamily="18" charset="0"/>
                <a:cs typeface="Times New Roman" pitchFamily="18" charset="0"/>
              </a:rPr>
              <a:t>Press Release, Department of Justice, Office of Justice Programs, Justice Department Announces Nearly $5.5M to Advance and Improve Victim Services (September 19, 2012) (available at: http://www.ojp.usdoj.gov/newsroom/pressreleases/2012/ojppr091912.pdf)</a:t>
            </a:r>
            <a:endParaRPr lang="en-US" b="1" dirty="0" smtClean="0">
              <a:latin typeface="Times New Roman" pitchFamily="18" charset="0"/>
              <a:cs typeface="Times New Roman" pitchFamily="18" charset="0"/>
            </a:endParaRPr>
          </a:p>
          <a:p>
            <a:pPr marL="285750" indent="-285750" eaLnBrk="1" hangingPunct="1">
              <a:spcBef>
                <a:spcPts val="425"/>
              </a:spcBef>
              <a:buFontTx/>
              <a:buChar char="•"/>
            </a:pPr>
            <a:endParaRPr lang="en-US" dirty="0" smtClean="0">
              <a:latin typeface="Times New Roman" pitchFamily="18" charset="0"/>
              <a:cs typeface="Times New Roman" pitchFamily="18" charset="0"/>
            </a:endParaRPr>
          </a:p>
          <a:p>
            <a:pPr marL="285750" indent="-285750" eaLnBrk="1" hangingPunct="1">
              <a:spcBef>
                <a:spcPts val="425"/>
              </a:spcBef>
              <a:buFontTx/>
              <a:buChar char="•"/>
            </a:pPr>
            <a:endParaRPr lang="en-US" dirty="0" smtClean="0">
              <a:latin typeface="Times New Roman" pitchFamily="18" charset="0"/>
              <a:cs typeface="Times New Roman" pitchFamily="18" charset="0"/>
            </a:endParaRPr>
          </a:p>
        </p:txBody>
      </p:sp>
      <p:sp>
        <p:nvSpPr>
          <p:cNvPr id="5" name="Date Placeholder 4"/>
          <p:cNvSpPr>
            <a:spLocks noGrp="1"/>
          </p:cNvSpPr>
          <p:nvPr>
            <p:ph type="dt" idx="10"/>
          </p:nvPr>
        </p:nvSpPr>
        <p:spPr/>
        <p:txBody>
          <a:bodyPr/>
          <a:lstStyle/>
          <a:p>
            <a:pPr>
              <a:defRPr/>
            </a:pPr>
            <a:r>
              <a:rPr lang="en-US" smtClean="0"/>
              <a:t>10/24/13</a:t>
            </a:r>
            <a:endParaRPr lang="en-US" dirty="0"/>
          </a:p>
        </p:txBody>
      </p:sp>
      <p:sp>
        <p:nvSpPr>
          <p:cNvPr id="8" name="Slide Number Placeholder 7"/>
          <p:cNvSpPr>
            <a:spLocks noGrp="1"/>
          </p:cNvSpPr>
          <p:nvPr>
            <p:ph type="sldNum" sz="quarter" idx="11"/>
          </p:nvPr>
        </p:nvSpPr>
        <p:spPr/>
        <p:txBody>
          <a:bodyPr/>
          <a:lstStyle/>
          <a:p>
            <a:pPr>
              <a:defRPr/>
            </a:pPr>
            <a:fld id="{7176D63B-0881-458B-A528-824353F9BEAD}" type="slidenum">
              <a:rPr lang="en-US" smtClean="0"/>
              <a:pPr>
                <a:defRPr/>
              </a:pPr>
              <a:t>60</a:t>
            </a:fld>
            <a:endParaRPr lang="en-US" dirty="0"/>
          </a:p>
        </p:txBody>
      </p:sp>
      <p:sp>
        <p:nvSpPr>
          <p:cNvPr id="9" name="Footer Placeholder 8"/>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ts val="425"/>
              </a:spcBef>
            </a:pPr>
            <a:r>
              <a:rPr lang="en-US" b="1" u="sng" dirty="0" smtClean="0">
                <a:latin typeface="Times New Roman" pitchFamily="18" charset="0"/>
                <a:cs typeface="Times New Roman" pitchFamily="18" charset="0"/>
              </a:rPr>
              <a:t>Suggested Commentary:</a:t>
            </a:r>
          </a:p>
          <a:p>
            <a:pPr eaLnBrk="1" hangingPunct="1">
              <a:spcBef>
                <a:spcPts val="425"/>
              </a:spcBef>
              <a:buFontTx/>
              <a:buChar char="•"/>
            </a:pPr>
            <a:r>
              <a:rPr lang="en-US" dirty="0" smtClean="0">
                <a:latin typeface="Times New Roman" pitchFamily="18" charset="0"/>
                <a:cs typeface="Times New Roman" pitchFamily="18" charset="0"/>
              </a:rPr>
              <a:t>Faculty that has participated in telemedicine examination/trials can discuss own experiences. </a:t>
            </a:r>
          </a:p>
          <a:p>
            <a:pPr eaLnBrk="1" hangingPunct="1">
              <a:spcBef>
                <a:spcPts val="425"/>
              </a:spcBef>
              <a:buFontTx/>
              <a:buChar char="•"/>
            </a:pPr>
            <a:r>
              <a:rPr lang="en-US" dirty="0" smtClean="0">
                <a:latin typeface="Times New Roman" pitchFamily="18" charset="0"/>
                <a:cs typeface="Times New Roman" pitchFamily="18" charset="0"/>
              </a:rPr>
              <a:t>Possible issues that may arise: </a:t>
            </a:r>
          </a:p>
          <a:p>
            <a:pPr marL="742950" lvl="1" indent="-285750" eaLnBrk="1" hangingPunct="1">
              <a:spcBef>
                <a:spcPts val="425"/>
              </a:spcBef>
              <a:buFontTx/>
              <a:buChar char="•"/>
            </a:pPr>
            <a:r>
              <a:rPr lang="en-US" dirty="0" smtClean="0">
                <a:latin typeface="Times New Roman" pitchFamily="18" charset="0"/>
                <a:cs typeface="Times New Roman" pitchFamily="18" charset="0"/>
              </a:rPr>
              <a:t>Whose exam protocol is utilized? </a:t>
            </a:r>
            <a:r>
              <a:rPr lang="en-US" i="1" dirty="0" smtClean="0">
                <a:latin typeface="Times New Roman" pitchFamily="18" charset="0"/>
                <a:cs typeface="Times New Roman" pitchFamily="18" charset="0"/>
              </a:rPr>
              <a:t>The National Protocol</a:t>
            </a:r>
            <a:r>
              <a:rPr lang="en-US" i="1" baseline="0" dirty="0" smtClean="0">
                <a:latin typeface="Times New Roman" pitchFamily="18" charset="0"/>
                <a:cs typeface="Times New Roman" pitchFamily="18" charset="0"/>
              </a:rPr>
              <a:t> for Medical Forensic Sexual Assault Examinations </a:t>
            </a:r>
            <a:r>
              <a:rPr lang="en-US" i="0" baseline="0" dirty="0" smtClean="0">
                <a:latin typeface="Times New Roman" pitchFamily="18" charset="0"/>
                <a:cs typeface="Times New Roman" pitchFamily="18" charset="0"/>
              </a:rPr>
              <a:t>(2</a:t>
            </a:r>
            <a:r>
              <a:rPr lang="en-US" i="0" baseline="30000" dirty="0" smtClean="0">
                <a:latin typeface="Times New Roman" pitchFamily="18" charset="0"/>
                <a:cs typeface="Times New Roman" pitchFamily="18" charset="0"/>
              </a:rPr>
              <a:t>nd</a:t>
            </a:r>
            <a:r>
              <a:rPr lang="en-US" i="0" baseline="0" dirty="0" smtClean="0">
                <a:latin typeface="Times New Roman" pitchFamily="18" charset="0"/>
                <a:cs typeface="Times New Roman" pitchFamily="18" charset="0"/>
              </a:rPr>
              <a:t> ed. 2013),</a:t>
            </a:r>
            <a:r>
              <a:rPr lang="en-US" dirty="0" smtClean="0">
                <a:latin typeface="Times New Roman" pitchFamily="18" charset="0"/>
                <a:cs typeface="Times New Roman" pitchFamily="18" charset="0"/>
              </a:rPr>
              <a:t> the protocol in the examiner’s state, or the protocol in the remote supervising SANE’s state? </a:t>
            </a:r>
          </a:p>
          <a:p>
            <a:pPr marL="742950" lvl="1" indent="-285750" eaLnBrk="1" hangingPunct="1">
              <a:spcBef>
                <a:spcPts val="425"/>
              </a:spcBef>
              <a:buFontTx/>
              <a:buChar char="•"/>
            </a:pPr>
            <a:r>
              <a:rPr lang="en-US" dirty="0" smtClean="0">
                <a:latin typeface="Times New Roman" pitchFamily="18" charset="0"/>
                <a:cs typeface="Times New Roman" pitchFamily="18" charset="0"/>
              </a:rPr>
              <a:t>Quality of record keeping at both sites. </a:t>
            </a:r>
          </a:p>
          <a:p>
            <a:pPr marL="742950" lvl="1" indent="-285750" eaLnBrk="1" hangingPunct="1">
              <a:spcBef>
                <a:spcPts val="425"/>
              </a:spcBef>
              <a:buFontTx/>
              <a:buChar char="•"/>
            </a:pPr>
            <a:r>
              <a:rPr lang="en-US" dirty="0" smtClean="0">
                <a:latin typeface="Times New Roman" pitchFamily="18" charset="0"/>
                <a:cs typeface="Times New Roman" pitchFamily="18" charset="0"/>
              </a:rPr>
              <a:t>Complex licensing issues. </a:t>
            </a:r>
          </a:p>
          <a:p>
            <a:pPr marL="742950" lvl="1" indent="-285750" eaLnBrk="1" hangingPunct="1">
              <a:spcBef>
                <a:spcPts val="425"/>
              </a:spcBef>
              <a:buFontTx/>
              <a:buChar char="•"/>
            </a:pPr>
            <a:r>
              <a:rPr lang="en-US" dirty="0" smtClean="0">
                <a:latin typeface="Times New Roman" pitchFamily="18" charset="0"/>
                <a:cs typeface="Times New Roman" pitchFamily="18" charset="0"/>
              </a:rPr>
              <a:t>Practice</a:t>
            </a:r>
            <a:r>
              <a:rPr lang="en-US" baseline="0" dirty="0" smtClean="0">
                <a:latin typeface="Times New Roman" pitchFamily="18" charset="0"/>
                <a:cs typeface="Times New Roman" pitchFamily="18" charset="0"/>
              </a:rPr>
              <a:t> of medicine issues. </a:t>
            </a:r>
          </a:p>
          <a:p>
            <a:pPr marL="742950" lvl="1" indent="-285750" eaLnBrk="1" hangingPunct="1">
              <a:spcBef>
                <a:spcPts val="425"/>
              </a:spcBef>
              <a:buFontTx/>
              <a:buChar char="•"/>
            </a:pPr>
            <a:r>
              <a:rPr lang="en-US" i="1" baseline="0" dirty="0" smtClean="0">
                <a:latin typeface="Times New Roman" pitchFamily="18" charset="0"/>
                <a:cs typeface="Times New Roman" pitchFamily="18" charset="0"/>
              </a:rPr>
              <a:t>Crawford</a:t>
            </a:r>
            <a:r>
              <a:rPr lang="en-US" i="0" baseline="0" dirty="0" smtClean="0">
                <a:latin typeface="Times New Roman" pitchFamily="18" charset="0"/>
                <a:cs typeface="Times New Roman" pitchFamily="18" charset="0"/>
              </a:rPr>
              <a:t> issues.</a:t>
            </a:r>
            <a:endParaRPr lang="en-US" i="1" dirty="0" smtClean="0">
              <a:latin typeface="Times New Roman" pitchFamily="18" charset="0"/>
              <a:cs typeface="Times New Roman" pitchFamily="18" charset="0"/>
            </a:endParaRPr>
          </a:p>
        </p:txBody>
      </p:sp>
      <p:sp>
        <p:nvSpPr>
          <p:cNvPr id="5" name="Date Placeholder 4"/>
          <p:cNvSpPr>
            <a:spLocks noGrp="1"/>
          </p:cNvSpPr>
          <p:nvPr>
            <p:ph type="dt" idx="10"/>
          </p:nvPr>
        </p:nvSpPr>
        <p:spPr/>
        <p:txBody>
          <a:bodyPr/>
          <a:lstStyle/>
          <a:p>
            <a:pPr>
              <a:defRPr/>
            </a:pPr>
            <a:r>
              <a:rPr lang="en-US" smtClean="0"/>
              <a:t>10/24/13</a:t>
            </a:r>
            <a:endParaRPr lang="en-US" dirty="0"/>
          </a:p>
        </p:txBody>
      </p:sp>
      <p:sp>
        <p:nvSpPr>
          <p:cNvPr id="8" name="Slide Number Placeholder 7"/>
          <p:cNvSpPr>
            <a:spLocks noGrp="1"/>
          </p:cNvSpPr>
          <p:nvPr>
            <p:ph type="sldNum" sz="quarter" idx="11"/>
          </p:nvPr>
        </p:nvSpPr>
        <p:spPr/>
        <p:txBody>
          <a:bodyPr/>
          <a:lstStyle/>
          <a:p>
            <a:pPr>
              <a:defRPr/>
            </a:pPr>
            <a:fld id="{7176D63B-0881-458B-A528-824353F9BEAD}" type="slidenum">
              <a:rPr lang="en-US" smtClean="0"/>
              <a:pPr>
                <a:defRPr/>
              </a:pPr>
              <a:t>61</a:t>
            </a:fld>
            <a:endParaRPr lang="en-US" dirty="0"/>
          </a:p>
        </p:txBody>
      </p:sp>
      <p:sp>
        <p:nvSpPr>
          <p:cNvPr id="9" name="Footer Placeholder 8"/>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
          </p:nvPr>
        </p:nvSpPr>
        <p:spPr/>
        <p:txBody>
          <a:bodyPr/>
          <a:lstStyle/>
          <a:p>
            <a:pPr>
              <a:defRPr/>
            </a:pPr>
            <a:r>
              <a:rPr lang="en-US" smtClean="0"/>
              <a:t>10/24/13</a:t>
            </a:r>
            <a:endParaRPr lang="en-US" dirty="0"/>
          </a:p>
        </p:txBody>
      </p:sp>
      <p:sp>
        <p:nvSpPr>
          <p:cNvPr id="39940" name="Rectangle 2"/>
          <p:cNvSpPr>
            <a:spLocks noGrp="1" noRot="1" noChangeAspect="1" noTextEdit="1"/>
          </p:cNvSpPr>
          <p:nvPr>
            <p:ph type="sldImg"/>
          </p:nvPr>
        </p:nvSpPr>
        <p:spPr bwMode="auto">
          <a:noFill/>
          <a:ln>
            <a:solidFill>
              <a:srgbClr val="000000"/>
            </a:solidFill>
            <a:miter lim="800000"/>
            <a:headEnd/>
            <a:tailEnd/>
          </a:ln>
        </p:spPr>
      </p:sp>
      <p:sp>
        <p:nvSpPr>
          <p:cNvPr id="39941" name="Rectangle 3"/>
          <p:cNvSpPr>
            <a:spLocks noGrp="1"/>
          </p:cNvSpPr>
          <p:nvPr>
            <p:ph type="body" idx="1"/>
          </p:nvPr>
        </p:nvSpPr>
        <p:spPr bwMode="auto">
          <a:xfrm>
            <a:off x="344488" y="4416425"/>
            <a:ext cx="5964237" cy="4668838"/>
          </a:xfrm>
          <a:noFill/>
        </p:spPr>
        <p:txBody>
          <a:bodyPr wrap="square" numCol="1" anchor="t" anchorCtr="0" compatLnSpc="1">
            <a:prstTxWarp prst="textNoShape">
              <a:avLst/>
            </a:prstTxWarp>
          </a:bodyPr>
          <a:lstStyle/>
          <a:p>
            <a:endParaRPr lang="en-US" smtClean="0"/>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62</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
          </p:nvPr>
        </p:nvSpPr>
        <p:spPr/>
        <p:txBody>
          <a:bodyPr/>
          <a:lstStyle/>
          <a:p>
            <a:pPr>
              <a:defRPr/>
            </a:pPr>
            <a:r>
              <a:rPr lang="en-US" smtClean="0"/>
              <a:t>10/24/13</a:t>
            </a:r>
            <a:endParaRPr lang="en-US" dirty="0"/>
          </a:p>
        </p:txBody>
      </p:sp>
      <p:sp>
        <p:nvSpPr>
          <p:cNvPr id="40964" name="Rectangle 2"/>
          <p:cNvSpPr>
            <a:spLocks noGrp="1" noRot="1" noChangeAspect="1" noTextEdit="1"/>
          </p:cNvSpPr>
          <p:nvPr>
            <p:ph type="sldImg"/>
          </p:nvPr>
        </p:nvSpPr>
        <p:spPr bwMode="auto">
          <a:noFill/>
          <a:ln>
            <a:solidFill>
              <a:srgbClr val="000000"/>
            </a:solidFill>
            <a:miter lim="800000"/>
            <a:headEnd/>
            <a:tailEnd/>
          </a:ln>
        </p:spPr>
      </p:sp>
      <p:sp>
        <p:nvSpPr>
          <p:cNvPr id="40965" name="Rectangle 3"/>
          <p:cNvSpPr>
            <a:spLocks noGrp="1"/>
          </p:cNvSpPr>
          <p:nvPr>
            <p:ph type="body" idx="1"/>
          </p:nvPr>
        </p:nvSpPr>
        <p:spPr bwMode="auto">
          <a:xfrm>
            <a:off x="219957" y="4125913"/>
            <a:ext cx="6308725" cy="4705350"/>
          </a:xfrm>
          <a:noFill/>
        </p:spPr>
        <p:txBody>
          <a:bodyPr wrap="square" numCol="1" anchor="t" anchorCtr="0" compatLnSpc="1">
            <a:prstTxWarp prst="textNoShape">
              <a:avLst/>
            </a:prstTxWarp>
          </a:bodyPr>
          <a:lstStyle/>
          <a:p>
            <a:r>
              <a:rPr lang="en-US" b="1" u="sng" dirty="0" smtClean="0">
                <a:latin typeface="Times New Roman" pitchFamily="18" charset="0"/>
              </a:rPr>
              <a:t>Suggested Commentary:</a:t>
            </a:r>
            <a:endParaRPr lang="en-US" dirty="0" smtClean="0">
              <a:latin typeface="Times New Roman" pitchFamily="18" charset="0"/>
            </a:endParaRPr>
          </a:p>
          <a:p>
            <a:pPr>
              <a:buFontTx/>
              <a:buChar char="•"/>
            </a:pPr>
            <a:r>
              <a:rPr lang="en-US" u="sng" dirty="0" smtClean="0">
                <a:latin typeface="Times New Roman" pitchFamily="18" charset="0"/>
              </a:rPr>
              <a:t>Sexual assault cases</a:t>
            </a:r>
            <a:r>
              <a:rPr lang="en-US" dirty="0" smtClean="0">
                <a:latin typeface="Times New Roman" pitchFamily="18" charset="0"/>
              </a:rPr>
              <a:t> may arise in criminal, civil, family, or juvenile court. E.g., </a:t>
            </a:r>
          </a:p>
          <a:p>
            <a:pPr marL="742950" lvl="1" indent="-285750">
              <a:buFontTx/>
              <a:buChar char="•"/>
            </a:pPr>
            <a:r>
              <a:rPr lang="en-US" dirty="0" smtClean="0">
                <a:latin typeface="Times New Roman" pitchFamily="18" charset="0"/>
              </a:rPr>
              <a:t>Criminal: Felony or misdemeanor level rape or sexual assault case</a:t>
            </a:r>
          </a:p>
          <a:p>
            <a:pPr marL="742950" lvl="1" indent="-285750">
              <a:buFontTx/>
              <a:buChar char="•"/>
            </a:pPr>
            <a:r>
              <a:rPr lang="en-US" dirty="0" smtClean="0">
                <a:latin typeface="Times New Roman" pitchFamily="18" charset="0"/>
              </a:rPr>
              <a:t>Civil: Victim’s lawsuit against the defendant or a motel whose failure to provide secure premises led to rape</a:t>
            </a:r>
          </a:p>
          <a:p>
            <a:pPr>
              <a:buFontTx/>
              <a:buChar char="•"/>
            </a:pPr>
            <a:r>
              <a:rPr lang="en-US" u="sng" dirty="0" smtClean="0">
                <a:latin typeface="Times New Roman" pitchFamily="18" charset="0"/>
              </a:rPr>
              <a:t>Domestic violence cases</a:t>
            </a:r>
            <a:r>
              <a:rPr lang="en-US" dirty="0" smtClean="0">
                <a:latin typeface="Times New Roman" pitchFamily="18" charset="0"/>
              </a:rPr>
              <a:t> may be in criminal, civil, or family court. Intimate partner sexual abuse is a frequent, but all but invisible, aspect of domestic violence, and may be a</a:t>
            </a:r>
            <a:r>
              <a:rPr lang="en-US" baseline="0" dirty="0" smtClean="0">
                <a:latin typeface="Times New Roman" pitchFamily="18" charset="0"/>
              </a:rPr>
              <a:t> factor in these cases</a:t>
            </a:r>
            <a:r>
              <a:rPr lang="en-US" dirty="0" smtClean="0">
                <a:latin typeface="Times New Roman" pitchFamily="18" charset="0"/>
              </a:rPr>
              <a:t>. According to the Centers for Disease Control, 1 in 10 U.S. women has been raped by an intimate partner.</a:t>
            </a:r>
            <a:r>
              <a:rPr lang="en-US" baseline="0" dirty="0" smtClean="0">
                <a:latin typeface="Times New Roman" pitchFamily="18" charset="0"/>
              </a:rPr>
              <a:t> </a:t>
            </a:r>
            <a:r>
              <a:rPr lang="en-US" dirty="0" smtClean="0">
                <a:latin typeface="Times New Roman" pitchFamily="18" charset="0"/>
              </a:rPr>
              <a:t>E.g.,</a:t>
            </a:r>
            <a:r>
              <a:rPr lang="en-US" baseline="0" dirty="0" smtClean="0">
                <a:latin typeface="Times New Roman" pitchFamily="18" charset="0"/>
              </a:rPr>
              <a:t> </a:t>
            </a:r>
            <a:endParaRPr lang="en-US" dirty="0" smtClean="0">
              <a:latin typeface="Times New Roman" pitchFamily="18" charset="0"/>
            </a:endParaRPr>
          </a:p>
          <a:p>
            <a:pPr marL="742950" lvl="1" indent="-285750">
              <a:buFontTx/>
              <a:buChar char="•"/>
            </a:pPr>
            <a:r>
              <a:rPr lang="en-US" dirty="0" smtClean="0">
                <a:latin typeface="Times New Roman" pitchFamily="18" charset="0"/>
              </a:rPr>
              <a:t>Felony level charges against victim’s intimate partner for physical violence, strangulation, and sexual assault</a:t>
            </a:r>
          </a:p>
          <a:p>
            <a:pPr marL="742950" lvl="1" indent="-285750">
              <a:buFontTx/>
              <a:buChar char="•"/>
            </a:pPr>
            <a:r>
              <a:rPr lang="en-US" dirty="0" smtClean="0">
                <a:latin typeface="Times New Roman" pitchFamily="18" charset="0"/>
              </a:rPr>
              <a:t>Felony level charges often dropped to a misdemeanor domestic violence charge because the offender is an intimate partner</a:t>
            </a:r>
          </a:p>
          <a:p>
            <a:pPr marL="742950" lvl="1" indent="-285750">
              <a:buFontTx/>
              <a:buChar char="•"/>
            </a:pPr>
            <a:r>
              <a:rPr lang="en-US" dirty="0" smtClean="0">
                <a:latin typeface="Times New Roman" pitchFamily="18" charset="0"/>
              </a:rPr>
              <a:t>Victim of intimate partner sexual assault seeks an Order of Protection</a:t>
            </a:r>
          </a:p>
          <a:p>
            <a:pPr>
              <a:buFontTx/>
              <a:buChar char="•"/>
            </a:pPr>
            <a:r>
              <a:rPr lang="en-US" dirty="0" smtClean="0">
                <a:latin typeface="Times New Roman" pitchFamily="18" charset="0"/>
              </a:rPr>
              <a:t>SANE and Judicial Faculty can give examples of cases from own practice/trials</a:t>
            </a:r>
          </a:p>
          <a:p>
            <a:endParaRPr lang="en-US" u="sng" dirty="0" smtClean="0">
              <a:latin typeface="Times New Roman" pitchFamily="18" charset="0"/>
              <a:cs typeface="+mn-cs"/>
            </a:endParaRPr>
          </a:p>
          <a:p>
            <a:r>
              <a:rPr lang="en-US" b="1" u="none" dirty="0" smtClean="0">
                <a:latin typeface="Times New Roman" pitchFamily="18" charset="0"/>
                <a:cs typeface="Times New Roman" pitchFamily="18" charset="0"/>
              </a:rPr>
              <a:t>Source</a:t>
            </a:r>
            <a:r>
              <a:rPr lang="en-US" dirty="0" smtClean="0">
                <a:latin typeface="Times New Roman" pitchFamily="18" charset="0"/>
                <a:cs typeface="Times New Roman" pitchFamily="18" charset="0"/>
              </a:rPr>
              <a:t>: Michele C. Black, et al., </a:t>
            </a:r>
            <a:r>
              <a:rPr lang="en-US" i="1" cap="none" baseline="0" dirty="0" smtClean="0">
                <a:latin typeface="Times New Roman" pitchFamily="18" charset="0"/>
                <a:cs typeface="Times New Roman" pitchFamily="18" charset="0"/>
              </a:rPr>
              <a:t>The National Intimate Partner and Sexual Violence Survey (NISVS): 2010 Summary Report</a:t>
            </a:r>
            <a:r>
              <a:rPr lang="en-US" i="1" cap="small" baseline="0"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National Center for Injury Prevention and Control</a:t>
            </a:r>
            <a:r>
              <a:rPr lang="en-US" dirty="0" smtClean="0">
                <a:latin typeface="Times New Roman" pitchFamily="18" charset="0"/>
                <a:cs typeface="Times New Roman" pitchFamily="18" charset="0"/>
              </a:rPr>
              <a:t>, Centers for Disease Control and Prevention, </a:t>
            </a:r>
            <a:r>
              <a:rPr lang="en-US" cap="none" baseline="0" dirty="0" smtClean="0">
                <a:latin typeface="Times New Roman" pitchFamily="18" charset="0"/>
                <a:cs typeface="Times New Roman" pitchFamily="18" charset="0"/>
              </a:rPr>
              <a:t>(2011),</a:t>
            </a:r>
            <a:r>
              <a:rPr lang="en-US" dirty="0" smtClean="0">
                <a:latin typeface="Times New Roman" pitchFamily="18" charset="0"/>
                <a:cs typeface="Times New Roman" pitchFamily="18" charset="0"/>
              </a:rPr>
              <a:t> http://www.cdc.gov/ViolencePrevention/pdf/NISVS_Report2010-a.pdf.</a:t>
            </a:r>
            <a:endParaRPr lang="en-US" dirty="0" smtClean="0">
              <a:latin typeface="Times New Roman" pitchFamily="18" charset="0"/>
            </a:endParaRPr>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63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
          </p:nvPr>
        </p:nvSpPr>
        <p:spPr/>
        <p:txBody>
          <a:bodyPr/>
          <a:lstStyle/>
          <a:p>
            <a:pPr>
              <a:defRPr/>
            </a:pPr>
            <a:r>
              <a:rPr lang="en-US" smtClean="0"/>
              <a:t>10/24/13</a:t>
            </a:r>
            <a:endParaRPr lang="en-US" dirty="0"/>
          </a:p>
        </p:txBody>
      </p:sp>
      <p:sp>
        <p:nvSpPr>
          <p:cNvPr id="41988" name="Rectangle 2"/>
          <p:cNvSpPr>
            <a:spLocks noGrp="1" noRot="1" noChangeAspect="1" noTextEdit="1"/>
          </p:cNvSpPr>
          <p:nvPr>
            <p:ph type="sldImg"/>
          </p:nvPr>
        </p:nvSpPr>
        <p:spPr bwMode="auto">
          <a:noFill/>
          <a:ln>
            <a:solidFill>
              <a:srgbClr val="000000"/>
            </a:solidFill>
            <a:miter lim="800000"/>
            <a:headEnd/>
            <a:tailEnd/>
          </a:ln>
        </p:spPr>
      </p:sp>
      <p:sp>
        <p:nvSpPr>
          <p:cNvPr id="41989" name="Rectangle 3"/>
          <p:cNvSpPr>
            <a:spLocks noGrp="1"/>
          </p:cNvSpPr>
          <p:nvPr>
            <p:ph type="body" idx="1"/>
          </p:nvPr>
        </p:nvSpPr>
        <p:spPr bwMode="auto">
          <a:noFill/>
        </p:spPr>
        <p:txBody>
          <a:bodyPr wrap="square" numCol="1" anchor="t" anchorCtr="0" compatLnSpc="1">
            <a:prstTxWarp prst="textNoShape">
              <a:avLst/>
            </a:prstTxWarp>
          </a:bodyPr>
          <a:lstStyle/>
          <a:p>
            <a:r>
              <a:rPr lang="en-US" b="1" u="sng" dirty="0" smtClean="0">
                <a:latin typeface="Times New Roman" pitchFamily="18" charset="0"/>
                <a:cs typeface="Times New Roman" pitchFamily="18" charset="0"/>
              </a:rPr>
              <a:t>Suggested Commentary:</a:t>
            </a:r>
            <a:endParaRPr lang="en-US" dirty="0" smtClean="0">
              <a:latin typeface="Times New Roman" pitchFamily="18" charset="0"/>
              <a:cs typeface="Times New Roman" pitchFamily="18" charset="0"/>
            </a:endParaRPr>
          </a:p>
          <a:p>
            <a:pPr>
              <a:buFontTx/>
              <a:buChar char="•"/>
            </a:pPr>
            <a:r>
              <a:rPr lang="en-US" dirty="0" smtClean="0">
                <a:latin typeface="Times New Roman" pitchFamily="18" charset="0"/>
                <a:cs typeface="Times New Roman" pitchFamily="18" charset="0"/>
              </a:rPr>
              <a:t>SANE Faculty provides examples of in-court challenges from own practice.</a:t>
            </a:r>
          </a:p>
          <a:p>
            <a:pPr>
              <a:buFontTx/>
              <a:buChar char="•"/>
            </a:pPr>
            <a:r>
              <a:rPr lang="en-US" dirty="0" smtClean="0">
                <a:latin typeface="Times New Roman" pitchFamily="18" charset="0"/>
                <a:cs typeface="Times New Roman" pitchFamily="18" charset="0"/>
              </a:rPr>
              <a:t>Defense attorneys frequently challenge SANEs as biased in favor of patient or as part of the prosecution or law enforcement team.</a:t>
            </a:r>
          </a:p>
          <a:p>
            <a:pPr>
              <a:buFontTx/>
              <a:buChar char="•"/>
            </a:pPr>
            <a:r>
              <a:rPr lang="en-US" dirty="0" smtClean="0">
                <a:latin typeface="Times New Roman" pitchFamily="18" charset="0"/>
                <a:cs typeface="Times New Roman" pitchFamily="18" charset="0"/>
              </a:rPr>
              <a:t>The SANE’s role is to be a neutral healthcare professional prepared to testify for either prosecution or defense.</a:t>
            </a:r>
          </a:p>
          <a:p>
            <a:pPr>
              <a:buFontTx/>
              <a:buChar char="•"/>
            </a:pPr>
            <a:r>
              <a:rPr lang="en-US" dirty="0" smtClean="0">
                <a:latin typeface="Times New Roman" pitchFamily="18" charset="0"/>
                <a:cs typeface="Times New Roman" pitchFamily="18" charset="0"/>
              </a:rPr>
              <a:t>With respect to the patient’s account guiding the examination:</a:t>
            </a:r>
          </a:p>
          <a:p>
            <a:pPr marL="742950" lvl="1" indent="-285750" eaLnBrk="1" hangingPunct="1">
              <a:spcBef>
                <a:spcPct val="0"/>
              </a:spcBef>
              <a:buFontTx/>
              <a:buChar char="•"/>
            </a:pPr>
            <a:r>
              <a:rPr lang="en-US" dirty="0" smtClean="0">
                <a:latin typeface="Times New Roman" pitchFamily="18" charset="0"/>
                <a:cs typeface="Times New Roman" pitchFamily="18" charset="0"/>
              </a:rPr>
              <a:t>Example: SANE asks whether assailant licked any part of patient’s body. Patient says assailant licked her right breast. SANE swabs right breast for saliva/DNA sample.</a:t>
            </a:r>
          </a:p>
          <a:p>
            <a:pPr marL="171450" lvl="0" indent="-171450" eaLnBrk="1" hangingPunct="1">
              <a:spcBef>
                <a:spcPct val="0"/>
              </a:spcBef>
              <a:buFont typeface="Arial"/>
              <a:buChar char="•"/>
            </a:pPr>
            <a:r>
              <a:rPr lang="en-US" dirty="0" smtClean="0">
                <a:latin typeface="Times New Roman" pitchFamily="18" charset="0"/>
                <a:cs typeface="Times New Roman" pitchFamily="18" charset="0"/>
              </a:rPr>
              <a:t>SANE Faculty provides examples from own practice.</a:t>
            </a:r>
          </a:p>
          <a:p>
            <a:pPr>
              <a:buFontTx/>
              <a:buChar char="•"/>
            </a:pPr>
            <a:endParaRPr lang="en-US" dirty="0" smtClean="0">
              <a:latin typeface="Times New Roman" pitchFamily="18" charset="0"/>
              <a:cs typeface="Times New Roman" pitchFamily="18" charset="0"/>
            </a:endParaRPr>
          </a:p>
          <a:p>
            <a:pPr>
              <a:buFontTx/>
              <a:buChar char="•"/>
            </a:pPr>
            <a:endParaRPr lang="en-US" dirty="0" smtClean="0">
              <a:latin typeface="Times New Roman" pitchFamily="18" charset="0"/>
            </a:endParaRPr>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64</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
          </p:nvPr>
        </p:nvSpPr>
        <p:spPr/>
        <p:txBody>
          <a:bodyPr/>
          <a:lstStyle/>
          <a:p>
            <a:pPr>
              <a:defRPr/>
            </a:pPr>
            <a:r>
              <a:rPr lang="en-US" smtClean="0"/>
              <a:t>10/24/13</a:t>
            </a:r>
            <a:endParaRPr lang="en-US" dirty="0"/>
          </a:p>
        </p:txBody>
      </p:sp>
      <p:sp>
        <p:nvSpPr>
          <p:cNvPr id="44036" name="Slide Image Placeholder 1"/>
          <p:cNvSpPr>
            <a:spLocks noGrp="1" noRot="1" noChangeAspect="1" noTextEdit="1"/>
          </p:cNvSpPr>
          <p:nvPr>
            <p:ph type="sldImg"/>
          </p:nvPr>
        </p:nvSpPr>
        <p:spPr bwMode="auto">
          <a:noFill/>
          <a:ln>
            <a:solidFill>
              <a:srgbClr val="000000"/>
            </a:solidFill>
            <a:miter lim="800000"/>
            <a:headEnd/>
            <a:tailEnd/>
          </a:ln>
        </p:spPr>
      </p:sp>
      <p:sp>
        <p:nvSpPr>
          <p:cNvPr id="4403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u="sng" dirty="0" smtClean="0">
                <a:latin typeface="Times New Roman" pitchFamily="18" charset="0"/>
                <a:cs typeface="Times New Roman" pitchFamily="18" charset="0"/>
              </a:rPr>
              <a:t>Suggested Commentary: </a:t>
            </a:r>
          </a:p>
          <a:p>
            <a:pPr>
              <a:buFontTx/>
              <a:buChar char="•"/>
            </a:pPr>
            <a:r>
              <a:rPr lang="en-US" dirty="0" smtClean="0">
                <a:latin typeface="Times New Roman" pitchFamily="18" charset="0"/>
                <a:cs typeface="Times New Roman" pitchFamily="18" charset="0"/>
              </a:rPr>
              <a:t>A medical forensic sexual assault examination cannot “prove” source or causation of injury.</a:t>
            </a:r>
          </a:p>
          <a:p>
            <a:pPr>
              <a:buFontTx/>
              <a:buChar char="•"/>
            </a:pPr>
            <a:r>
              <a:rPr lang="en-US" dirty="0" smtClean="0">
                <a:latin typeface="Times New Roman" pitchFamily="18" charset="0"/>
                <a:cs typeface="Times New Roman" pitchFamily="18" charset="0"/>
              </a:rPr>
              <a:t>When considered in the context of all the evidence, the examination findings can assist the judge and jury in reconstructing the events in question and deciding whether or not a sexual assault was committed.</a:t>
            </a:r>
          </a:p>
          <a:p>
            <a:pPr>
              <a:buFontTx/>
              <a:buChar char="•"/>
            </a:pPr>
            <a:r>
              <a:rPr lang="en-US" dirty="0" smtClean="0">
                <a:latin typeface="Times New Roman" pitchFamily="18" charset="0"/>
                <a:cs typeface="Times New Roman" pitchFamily="18" charset="0"/>
              </a:rPr>
              <a:t>The limitation on how much a medical forensic sexual assault examination can tell the court is not due only to the fact that “rape” and “sexual assault” are legal conclusions, not medical diagnoses.  Often, some or all of the examination findings may be interpreted as having different theories of causation. </a:t>
            </a:r>
          </a:p>
        </p:txBody>
      </p:sp>
      <p:sp>
        <p:nvSpPr>
          <p:cNvPr id="5" name="Slide Number Placeholder 4"/>
          <p:cNvSpPr txBox="1">
            <a:spLocks noGrp="1"/>
          </p:cNvSpPr>
          <p:nvPr/>
        </p:nvSpPr>
        <p:spPr>
          <a:xfrm>
            <a:off x="3970338" y="8831263"/>
            <a:ext cx="3038475" cy="463550"/>
          </a:xfrm>
          <a:prstGeom prst="rect">
            <a:avLst/>
          </a:prstGeom>
          <a:noFill/>
        </p:spPr>
        <p:txBody>
          <a:bodyPr lIns="93164" tIns="46582" rIns="93164" bIns="46582" anchor="b"/>
          <a:lstStyle/>
          <a:p>
            <a:pPr algn="r" fontAlgn="auto">
              <a:spcBef>
                <a:spcPts val="0"/>
              </a:spcBef>
              <a:spcAft>
                <a:spcPts val="0"/>
              </a:spcAft>
              <a:defRPr/>
            </a:pPr>
            <a:fld id="{8E46FD2D-57C7-4868-BE48-426F61E9832A}" type="slidenum">
              <a:rPr lang="en-US" sz="1200">
                <a:latin typeface="+mn-lt"/>
                <a:cs typeface="+mn-cs"/>
              </a:rPr>
              <a:pPr algn="r" fontAlgn="auto">
                <a:spcBef>
                  <a:spcPts val="0"/>
                </a:spcBef>
                <a:spcAft>
                  <a:spcPts val="0"/>
                </a:spcAft>
                <a:defRPr/>
              </a:pPr>
              <a:t>65</a:t>
            </a:fld>
            <a:endParaRPr lang="en-US" sz="1200" dirty="0">
              <a:latin typeface="+mn-lt"/>
              <a:cs typeface="+mn-cs"/>
            </a:endParaRPr>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
          </p:nvPr>
        </p:nvSpPr>
        <p:spPr/>
        <p:txBody>
          <a:bodyPr/>
          <a:lstStyle/>
          <a:p>
            <a:pPr>
              <a:defRPr/>
            </a:pPr>
            <a:r>
              <a:rPr lang="en-US" smtClean="0"/>
              <a:t>10/24/13</a:t>
            </a:r>
            <a:endParaRPr lang="en-US" dirty="0"/>
          </a:p>
        </p:txBody>
      </p:sp>
      <p:sp>
        <p:nvSpPr>
          <p:cNvPr id="45060" name="Slide Image Placeholder 1"/>
          <p:cNvSpPr>
            <a:spLocks noGrp="1" noRot="1" noChangeAspect="1" noTextEdit="1"/>
          </p:cNvSpPr>
          <p:nvPr>
            <p:ph type="sldImg"/>
          </p:nvPr>
        </p:nvSpPr>
        <p:spPr bwMode="auto">
          <a:xfrm>
            <a:off x="1500188" y="250825"/>
            <a:ext cx="3589337" cy="2692400"/>
          </a:xfrm>
          <a:noFill/>
          <a:ln>
            <a:solidFill>
              <a:srgbClr val="000000"/>
            </a:solidFill>
            <a:miter lim="800000"/>
            <a:headEnd/>
            <a:tailEnd/>
          </a:ln>
        </p:spPr>
      </p:sp>
      <p:sp>
        <p:nvSpPr>
          <p:cNvPr id="45061" name="Notes Placeholder 2"/>
          <p:cNvSpPr>
            <a:spLocks noGrp="1"/>
          </p:cNvSpPr>
          <p:nvPr>
            <p:ph type="body" idx="1"/>
          </p:nvPr>
        </p:nvSpPr>
        <p:spPr bwMode="auto">
          <a:xfrm>
            <a:off x="701675" y="2942728"/>
            <a:ext cx="5607050" cy="6113137"/>
          </a:xfrm>
          <a:noFill/>
        </p:spPr>
        <p:txBody>
          <a:bodyPr wrap="square" numCol="1" anchor="t" anchorCtr="0" compatLnSpc="1">
            <a:prstTxWarp prst="textNoShape">
              <a:avLst/>
            </a:prstTxWarp>
          </a:bodyPr>
          <a:lstStyle/>
          <a:p>
            <a:pPr>
              <a:lnSpc>
                <a:spcPct val="90000"/>
              </a:lnSpc>
            </a:pPr>
            <a:r>
              <a:rPr lang="en-US" b="1" u="sng" dirty="0" smtClean="0">
                <a:latin typeface="Times New Roman" pitchFamily="18" charset="0"/>
                <a:cs typeface="Times New Roman" pitchFamily="18" charset="0"/>
              </a:rPr>
              <a:t>Suggested Commentary:</a:t>
            </a:r>
            <a:endParaRPr lang="en-US" dirty="0" smtClean="0">
              <a:latin typeface="Times New Roman" pitchFamily="18" charset="0"/>
              <a:cs typeface="Times New Roman" pitchFamily="18" charset="0"/>
            </a:endParaRPr>
          </a:p>
          <a:p>
            <a:pPr>
              <a:lnSpc>
                <a:spcPct val="90000"/>
              </a:lnSpc>
              <a:buFont typeface="Arial" pitchFamily="34" charset="0"/>
              <a:buChar char="•"/>
            </a:pPr>
            <a:r>
              <a:rPr lang="en-US" dirty="0" smtClean="0">
                <a:latin typeface="Times New Roman" pitchFamily="18" charset="0"/>
                <a:cs typeface="Times New Roman" pitchFamily="18" charset="0"/>
              </a:rPr>
              <a:t>The medical forensic sexual assault examination can document findings, if any, of injury to the external and internal genitalia. However, injury itself is not definitive for sexual assault; the types, quality, or location of injury do not necessarily allow SANEs to differentiate injury from assault from injury from consensual sex. </a:t>
            </a:r>
          </a:p>
          <a:p>
            <a:pPr>
              <a:lnSpc>
                <a:spcPct val="90000"/>
              </a:lnSpc>
              <a:buFont typeface="Arial" pitchFamily="34" charset="0"/>
              <a:buChar char="•"/>
            </a:pPr>
            <a:r>
              <a:rPr lang="en-US" sz="1200" kern="1200" dirty="0" smtClean="0">
                <a:solidFill>
                  <a:schemeClr val="tx1"/>
                </a:solidFill>
                <a:latin typeface="Times New Roman" pitchFamily="18" charset="0"/>
                <a:cs typeface="Times New Roman" pitchFamily="18" charset="0"/>
              </a:rPr>
              <a:t>The majority of </a:t>
            </a:r>
            <a:r>
              <a:rPr lang="en-US" sz="1200" kern="1200" dirty="0" err="1" smtClean="0">
                <a:solidFill>
                  <a:schemeClr val="tx1"/>
                </a:solidFill>
                <a:latin typeface="Times New Roman" pitchFamily="18" charset="0"/>
                <a:cs typeface="Times New Roman" pitchFamily="18" charset="0"/>
              </a:rPr>
              <a:t>anogenital</a:t>
            </a:r>
            <a:r>
              <a:rPr lang="en-US" sz="1200" kern="1200" dirty="0" smtClean="0">
                <a:solidFill>
                  <a:schemeClr val="tx1"/>
                </a:solidFill>
                <a:latin typeface="Times New Roman" pitchFamily="18" charset="0"/>
                <a:cs typeface="Times New Roman" pitchFamily="18" charset="0"/>
              </a:rPr>
              <a:t> injuries identified on exam are nonspecific, meaning they could have been caused by either consensual or non-consensual contact. On rare occasions, the SANE may note injuries that are difficult to ascribe to consensual contact, such as deeply seated lacerations in the vaginal vault, or extensive injury requiring surgical repair. But even in those cases, the SANE cannot confirm the source of injury, but only comment on its consistency with the patient’s account of being sexually assaulted.</a:t>
            </a:r>
            <a:endParaRPr lang="en-US" dirty="0" smtClean="0">
              <a:latin typeface="Times New Roman" pitchFamily="18" charset="0"/>
              <a:cs typeface="Times New Roman" pitchFamily="18" charset="0"/>
            </a:endParaRPr>
          </a:p>
          <a:p>
            <a:pPr>
              <a:lnSpc>
                <a:spcPct val="90000"/>
              </a:lnSpc>
              <a:buFont typeface="Arial" pitchFamily="34" charset="0"/>
              <a:buChar char="•"/>
            </a:pPr>
            <a:r>
              <a:rPr lang="en-US" dirty="0" smtClean="0">
                <a:latin typeface="Times New Roman" pitchFamily="18" charset="0"/>
                <a:cs typeface="Times New Roman" pitchFamily="18" charset="0"/>
              </a:rPr>
              <a:t>Research is ongoing with volunteers who are examined shortly after consensual vaginal-penile intercourse to determine whether and where they have tears, bruising, or other genital injury, and to compare these findings with data from injury patterns recorded for women subjected to non-consensual vaginal-penile intercourse.  However, at the present time there are no definitive results from this research. </a:t>
            </a:r>
          </a:p>
          <a:p>
            <a:pPr>
              <a:lnSpc>
                <a:spcPct val="90000"/>
              </a:lnSpc>
              <a:buFont typeface="Arial" pitchFamily="34" charset="0"/>
              <a:buChar char="•"/>
            </a:pPr>
            <a:r>
              <a:rPr lang="en-US" dirty="0" smtClean="0">
                <a:latin typeface="Times New Roman" pitchFamily="18" charset="0"/>
                <a:cs typeface="Times New Roman" pitchFamily="18" charset="0"/>
              </a:rPr>
              <a:t>Moreover, it is essential to be aware of what researchers call the “ecological fallacy.” This is a logical fallacy in the interpretation of statistical data where inferences about the nature of individuals are deduced from inferences about the group to which these individuals belong. The fact that there is research documenting that something is true for a large group of people does not mean it is true for a particular individual. </a:t>
            </a:r>
          </a:p>
          <a:p>
            <a:pPr>
              <a:lnSpc>
                <a:spcPct val="90000"/>
              </a:lnSpc>
              <a:buFont typeface="Arial" pitchFamily="34" charset="0"/>
              <a:buChar char="•"/>
            </a:pPr>
            <a:r>
              <a:rPr lang="en-US" dirty="0" smtClean="0">
                <a:latin typeface="Times New Roman" pitchFamily="18" charset="0"/>
                <a:cs typeface="Times New Roman" pitchFamily="18" charset="0"/>
              </a:rPr>
              <a:t>As with the research on time frames for DNA collection from a patient’s cervix and vaginal vault discussed earlier, each patient is highly individual, depending on factors such as point in her menstrual cycle, type of birth control used, and use of hormone replacement therapy.  These factors impact efforts to distinguish genital injuries caused by consensual vaginal-penile intercourse from those caused by non-consensual intercourse, as well as DNA collection. </a:t>
            </a:r>
          </a:p>
          <a:p>
            <a:pPr>
              <a:lnSpc>
                <a:spcPct val="90000"/>
              </a:lnSpc>
            </a:pPr>
            <a:r>
              <a:rPr lang="en-US" b="1" dirty="0" smtClean="0">
                <a:latin typeface="Times New Roman" pitchFamily="18" charset="0"/>
                <a:cs typeface="Times New Roman" pitchFamily="18" charset="0"/>
              </a:rPr>
              <a:t>Sources:</a:t>
            </a:r>
          </a:p>
          <a:p>
            <a:pPr marL="0" marR="0" indent="0" algn="l" defTabSz="457200" rtl="0" eaLnBrk="0" fontAlgn="base" latinLnBrk="0" hangingPunct="0">
              <a:lnSpc>
                <a:spcPct val="90000"/>
              </a:lnSpc>
              <a:spcBef>
                <a:spcPct val="30000"/>
              </a:spcBef>
              <a:spcAft>
                <a:spcPct val="0"/>
              </a:spcAft>
              <a:buClrTx/>
              <a:buSzTx/>
              <a:buFontTx/>
              <a:buNone/>
              <a:tabLst/>
              <a:defRPr/>
            </a:pPr>
            <a:r>
              <a:rPr lang="en-US" dirty="0" smtClean="0">
                <a:latin typeface="Times New Roman" pitchFamily="18" charset="0"/>
                <a:cs typeface="Times New Roman" pitchFamily="18" charset="0"/>
              </a:rPr>
              <a:t>E.g., Marilyn Sawyer </a:t>
            </a:r>
            <a:r>
              <a:rPr lang="en-US" dirty="0" err="1" smtClean="0">
                <a:latin typeface="Times New Roman" pitchFamily="18" charset="0"/>
                <a:cs typeface="Times New Roman" pitchFamily="18" charset="0"/>
              </a:rPr>
              <a:t>Sommers</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Defining Patterns of Genital Injury from Sexual Assault</a:t>
            </a:r>
            <a:r>
              <a:rPr lang="en-US" dirty="0" smtClean="0">
                <a:latin typeface="Times New Roman" pitchFamily="18" charset="0"/>
                <a:cs typeface="Times New Roman" pitchFamily="18" charset="0"/>
              </a:rPr>
              <a:t>, 8 </a:t>
            </a:r>
            <a:r>
              <a:rPr lang="en-US" cap="small" dirty="0" smtClean="0">
                <a:latin typeface="Times New Roman" pitchFamily="18" charset="0"/>
                <a:cs typeface="Times New Roman" pitchFamily="18" charset="0"/>
              </a:rPr>
              <a:t>Trauma,</a:t>
            </a:r>
            <a:r>
              <a:rPr lang="en-US" cap="small" baseline="0" dirty="0" smtClean="0">
                <a:latin typeface="Times New Roman" pitchFamily="18" charset="0"/>
                <a:cs typeface="Times New Roman" pitchFamily="18" charset="0"/>
              </a:rPr>
              <a:t> Violence &amp; Abuse </a:t>
            </a:r>
            <a:r>
              <a:rPr lang="en-US" dirty="0" smtClean="0">
                <a:latin typeface="Times New Roman" pitchFamily="18" charset="0"/>
                <a:cs typeface="Times New Roman" pitchFamily="18" charset="0"/>
              </a:rPr>
              <a:t>270 (2007). </a:t>
            </a:r>
            <a:r>
              <a:rPr lang="en-US" dirty="0" smtClean="0">
                <a:latin typeface="Times New Roman" pitchFamily="18" charset="0"/>
              </a:rPr>
              <a:t/>
            </a:r>
            <a:br>
              <a:rPr lang="en-US" dirty="0" smtClean="0">
                <a:latin typeface="Times New Roman" pitchFamily="18" charset="0"/>
              </a:rPr>
            </a:br>
            <a:r>
              <a:rPr lang="en-US" dirty="0" smtClean="0">
                <a:latin typeface="Times New Roman" pitchFamily="18" charset="0"/>
              </a:rPr>
              <a:t>Sarah L. Anderson, Barbara J. Parker and Cheryl M. Bourguignon, </a:t>
            </a:r>
            <a:r>
              <a:rPr lang="en-US" i="1" dirty="0" smtClean="0">
                <a:latin typeface="Times New Roman" pitchFamily="18" charset="0"/>
              </a:rPr>
              <a:t>Predictors of Genital Injury After Nonconsensual Intercourse</a:t>
            </a:r>
            <a:r>
              <a:rPr lang="en-US" dirty="0" smtClean="0">
                <a:latin typeface="Times New Roman" pitchFamily="18" charset="0"/>
              </a:rPr>
              <a:t>, 31 </a:t>
            </a:r>
            <a:r>
              <a:rPr lang="en-US" cap="small" baseline="0" dirty="0" smtClean="0">
                <a:latin typeface="Times New Roman" pitchFamily="18" charset="0"/>
              </a:rPr>
              <a:t>Advanced Emergency Nursing Journal </a:t>
            </a:r>
            <a:r>
              <a:rPr lang="en-US" dirty="0" smtClean="0">
                <a:latin typeface="Times New Roman" pitchFamily="18" charset="0"/>
              </a:rPr>
              <a:t>236 (2009).  </a:t>
            </a:r>
            <a:endParaRPr lang="en-US" dirty="0" smtClean="0">
              <a:latin typeface="Times New Roman" pitchFamily="18" charset="0"/>
              <a:cs typeface="Times New Roman" pitchFamily="18" charset="0"/>
            </a:endParaRPr>
          </a:p>
          <a:p>
            <a:pPr>
              <a:lnSpc>
                <a:spcPct val="90000"/>
              </a:lnSpc>
            </a:pPr>
            <a:endParaRPr lang="en-US" dirty="0" smtClean="0">
              <a:latin typeface="Times New Roman" pitchFamily="18" charset="0"/>
              <a:cs typeface="Times New Roman" pitchFamily="18" charset="0"/>
            </a:endParaRPr>
          </a:p>
        </p:txBody>
      </p:sp>
      <p:sp>
        <p:nvSpPr>
          <p:cNvPr id="5" name="Slide Number Placeholder 4"/>
          <p:cNvSpPr txBox="1">
            <a:spLocks noGrp="1"/>
          </p:cNvSpPr>
          <p:nvPr/>
        </p:nvSpPr>
        <p:spPr>
          <a:xfrm>
            <a:off x="3970338" y="8831263"/>
            <a:ext cx="3038475" cy="463550"/>
          </a:xfrm>
          <a:prstGeom prst="rect">
            <a:avLst/>
          </a:prstGeom>
          <a:noFill/>
        </p:spPr>
        <p:txBody>
          <a:bodyPr lIns="93164" tIns="46582" rIns="93164" bIns="46582" anchor="b"/>
          <a:lstStyle/>
          <a:p>
            <a:pPr algn="r" fontAlgn="auto">
              <a:spcBef>
                <a:spcPts val="0"/>
              </a:spcBef>
              <a:spcAft>
                <a:spcPts val="0"/>
              </a:spcAft>
              <a:defRPr/>
            </a:pPr>
            <a:fld id="{938B8F81-6764-4BCD-9C54-FAA7E120FBA9}" type="slidenum">
              <a:rPr lang="en-US" sz="1200">
                <a:latin typeface="+mn-lt"/>
                <a:cs typeface="+mn-cs"/>
              </a:rPr>
              <a:pPr algn="r" fontAlgn="auto">
                <a:spcBef>
                  <a:spcPts val="0"/>
                </a:spcBef>
                <a:spcAft>
                  <a:spcPts val="0"/>
                </a:spcAft>
                <a:defRPr/>
              </a:pPr>
              <a:t>66</a:t>
            </a:fld>
            <a:endParaRPr lang="en-US" sz="1200" dirty="0">
              <a:latin typeface="+mn-lt"/>
              <a:cs typeface="+mn-cs"/>
            </a:endParaRPr>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
          </p:nvPr>
        </p:nvSpPr>
        <p:spPr/>
        <p:txBody>
          <a:bodyPr/>
          <a:lstStyle/>
          <a:p>
            <a:pPr>
              <a:defRPr/>
            </a:pPr>
            <a:r>
              <a:rPr lang="en-US" smtClean="0"/>
              <a:t>10/24/13</a:t>
            </a:r>
            <a:endParaRPr lang="en-US" dirty="0"/>
          </a:p>
        </p:txBody>
      </p:sp>
      <p:sp>
        <p:nvSpPr>
          <p:cNvPr id="46084" name="Slide Image Placeholder 1"/>
          <p:cNvSpPr>
            <a:spLocks noGrp="1" noRot="1" noChangeAspect="1" noTextEdit="1"/>
          </p:cNvSpPr>
          <p:nvPr>
            <p:ph type="sldImg"/>
          </p:nvPr>
        </p:nvSpPr>
        <p:spPr bwMode="auto">
          <a:xfrm>
            <a:off x="1181100" y="228600"/>
            <a:ext cx="4648200" cy="3486150"/>
          </a:xfrm>
          <a:noFill/>
          <a:ln>
            <a:solidFill>
              <a:srgbClr val="000000"/>
            </a:solidFill>
            <a:miter lim="800000"/>
            <a:headEnd/>
            <a:tailEnd/>
          </a:ln>
        </p:spPr>
      </p:sp>
      <p:sp>
        <p:nvSpPr>
          <p:cNvPr id="46085" name="Notes Placeholder 2"/>
          <p:cNvSpPr>
            <a:spLocks noGrp="1"/>
          </p:cNvSpPr>
          <p:nvPr>
            <p:ph type="body" idx="1"/>
          </p:nvPr>
        </p:nvSpPr>
        <p:spPr bwMode="auto">
          <a:xfrm>
            <a:off x="701675" y="3714750"/>
            <a:ext cx="5607050" cy="4181475"/>
          </a:xfrm>
          <a:noFill/>
        </p:spPr>
        <p:txBody>
          <a:bodyPr wrap="square" numCol="1" anchor="t" anchorCtr="0" compatLnSpc="1">
            <a:prstTxWarp prst="textNoShape">
              <a:avLst/>
            </a:prstTxWarp>
          </a:bodyPr>
          <a:lstStyle/>
          <a:p>
            <a:r>
              <a:rPr lang="en-US" b="1" u="sng" dirty="0" smtClean="0">
                <a:latin typeface="Times New Roman" pitchFamily="18" charset="0"/>
                <a:cs typeface="Times New Roman" pitchFamily="18" charset="0"/>
              </a:rPr>
              <a:t>Suggested Commentary:</a:t>
            </a:r>
            <a:endParaRPr lang="en-US" dirty="0" smtClean="0">
              <a:latin typeface="Times New Roman" pitchFamily="18" charset="0"/>
              <a:cs typeface="Times New Roman" pitchFamily="18" charset="0"/>
            </a:endParaRPr>
          </a:p>
          <a:p>
            <a:r>
              <a:rPr lang="en-US" dirty="0" smtClean="0">
                <a:latin typeface="Times New Roman" pitchFamily="18" charset="0"/>
              </a:rPr>
              <a:t>The following is a case study example from Dartmouth Medical School, </a:t>
            </a:r>
            <a:r>
              <a:rPr lang="en-US" i="1" dirty="0" smtClean="0">
                <a:latin typeface="Times New Roman" pitchFamily="18" charset="0"/>
              </a:rPr>
              <a:t>Sexual Assault: Forensic and Clinical Management</a:t>
            </a:r>
            <a:r>
              <a:rPr lang="en-US" dirty="0" smtClean="0">
                <a:latin typeface="Times New Roman" pitchFamily="18" charset="0"/>
              </a:rPr>
              <a:t> [DVD] (2008),</a:t>
            </a:r>
            <a:r>
              <a:rPr lang="en-US" baseline="0" dirty="0" smtClean="0">
                <a:latin typeface="Times New Roman" pitchFamily="18" charset="0"/>
              </a:rPr>
              <a:t> A Virtual Practicum based on the </a:t>
            </a:r>
            <a:r>
              <a:rPr lang="en-US" i="1" baseline="0" dirty="0" smtClean="0">
                <a:latin typeface="Times New Roman" pitchFamily="18" charset="0"/>
              </a:rPr>
              <a:t>National Protocol for Sexual Assault Medical Forensic Examinations </a:t>
            </a:r>
            <a:r>
              <a:rPr lang="en-US" i="0" baseline="0" dirty="0" smtClean="0">
                <a:latin typeface="Times New Roman" pitchFamily="18" charset="0"/>
              </a:rPr>
              <a:t>(1</a:t>
            </a:r>
            <a:r>
              <a:rPr lang="en-US" i="0" baseline="30000" dirty="0" smtClean="0">
                <a:latin typeface="Times New Roman" pitchFamily="18" charset="0"/>
              </a:rPr>
              <a:t>st</a:t>
            </a:r>
            <a:r>
              <a:rPr lang="en-US" i="0" baseline="0" dirty="0" smtClean="0">
                <a:latin typeface="Times New Roman" pitchFamily="18" charset="0"/>
              </a:rPr>
              <a:t> ed.)</a:t>
            </a:r>
            <a:endParaRPr lang="en-US" dirty="0" smtClean="0">
              <a:latin typeface="Times New Roman" pitchFamily="18" charset="0"/>
            </a:endParaRPr>
          </a:p>
          <a:p>
            <a:r>
              <a:rPr lang="en-US" dirty="0" smtClean="0">
                <a:latin typeface="Times New Roman" pitchFamily="18" charset="0"/>
                <a:cs typeface="Times New Roman" pitchFamily="18" charset="0"/>
              </a:rPr>
              <a:t>Patient has no memory of the time between ingesting a drink handed to her in a club and waking up in a parking lot.  In response to SANE’s questions about her voluntary alcohol consumption, patient reports that she had quite a few drinks before ingesting the drink in question. In response to SANE’s question as to whether she vomited, patient reports that she vomited copiously. SANE’s examination of patient’s mouth discloses that the back of the upper part of the mouth called the soft palette was very reddened and appeared to be irritated. </a:t>
            </a:r>
          </a:p>
          <a:p>
            <a:r>
              <a:rPr lang="en-US" dirty="0" smtClean="0">
                <a:latin typeface="Times New Roman" pitchFamily="18" charset="0"/>
                <a:cs typeface="Times New Roman" pitchFamily="18" charset="0"/>
              </a:rPr>
              <a:t>During direct questioning the prosecutor elicits the information about redness and irritation and asks the SANE, who has been qualified as an expert and thus may offer an opinion, if she has an opinion as to the cause of this redness and irritation. The SANE responds that it is consistent with blunt force trauma. The prosecutor thus creates the implication that the patient was subjected to forced oral penetration by the defendant’s penis. </a:t>
            </a:r>
          </a:p>
          <a:p>
            <a:r>
              <a:rPr lang="en-US" dirty="0" smtClean="0">
                <a:latin typeface="Times New Roman" pitchFamily="18" charset="0"/>
                <a:cs typeface="Times New Roman" pitchFamily="18" charset="0"/>
              </a:rPr>
              <a:t>On cross-examination defense counsel asks the SANE if the redness and irritation at the back of the patient’s throat documented during the examination could also have been caused by her copious vomiting, and the acid coming up from her stomach.  The SANE replies that it could. </a:t>
            </a:r>
          </a:p>
          <a:p>
            <a:r>
              <a:rPr lang="en-US" dirty="0" smtClean="0">
                <a:latin typeface="Times New Roman" pitchFamily="18" charset="0"/>
                <a:cs typeface="Times New Roman" pitchFamily="18" charset="0"/>
              </a:rPr>
              <a:t>This is as much as the SANE is able to tell the court based on the examination: the redness and irritation on the patients’ soft palette are, in the SANE’s opinion, consistent with blunt force trauma, but they may also be caused by copious vomiting. </a:t>
            </a:r>
          </a:p>
          <a:p>
            <a:r>
              <a:rPr lang="en-US" dirty="0" smtClean="0">
                <a:latin typeface="Times New Roman" pitchFamily="18" charset="0"/>
                <a:cs typeface="Times New Roman" pitchFamily="18" charset="0"/>
              </a:rPr>
              <a:t>It is now up to the prosecution and defense to integrate the SANE’s testimony into the narrative they present to the court, placing it in the context of all the other facts addressed. The jury or, in a bench trial, the judge, decides which explanation of this particular injury to the patient they find most credible. </a:t>
            </a:r>
          </a:p>
        </p:txBody>
      </p:sp>
      <p:sp>
        <p:nvSpPr>
          <p:cNvPr id="5" name="Slide Number Placeholder 4"/>
          <p:cNvSpPr txBox="1">
            <a:spLocks noGrp="1"/>
          </p:cNvSpPr>
          <p:nvPr/>
        </p:nvSpPr>
        <p:spPr>
          <a:xfrm>
            <a:off x="3970338" y="8831263"/>
            <a:ext cx="3038475" cy="463550"/>
          </a:xfrm>
          <a:prstGeom prst="rect">
            <a:avLst/>
          </a:prstGeom>
          <a:noFill/>
        </p:spPr>
        <p:txBody>
          <a:bodyPr lIns="93164" tIns="46582" rIns="93164" bIns="46582" anchor="b"/>
          <a:lstStyle/>
          <a:p>
            <a:pPr algn="r" fontAlgn="auto">
              <a:spcBef>
                <a:spcPts val="0"/>
              </a:spcBef>
              <a:spcAft>
                <a:spcPts val="0"/>
              </a:spcAft>
              <a:defRPr/>
            </a:pPr>
            <a:fld id="{1D97F2C0-82C3-4B0F-B218-D9FF5AE1A06B}" type="slidenum">
              <a:rPr lang="en-US" sz="1200">
                <a:latin typeface="+mn-lt"/>
                <a:cs typeface="+mn-cs"/>
              </a:rPr>
              <a:pPr algn="r" fontAlgn="auto">
                <a:spcBef>
                  <a:spcPts val="0"/>
                </a:spcBef>
                <a:spcAft>
                  <a:spcPts val="0"/>
                </a:spcAft>
                <a:defRPr/>
              </a:pPr>
              <a:t>67</a:t>
            </a:fld>
            <a:endParaRPr lang="en-US" sz="1200" dirty="0">
              <a:latin typeface="+mn-lt"/>
              <a:cs typeface="+mn-cs"/>
            </a:endParaRPr>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
          </p:nvPr>
        </p:nvSpPr>
        <p:spPr/>
        <p:txBody>
          <a:bodyPr/>
          <a:lstStyle/>
          <a:p>
            <a:pPr>
              <a:defRPr/>
            </a:pPr>
            <a:r>
              <a:rPr lang="en-US" smtClean="0"/>
              <a:t>10/24/13</a:t>
            </a:r>
            <a:endParaRPr lang="en-US" dirty="0"/>
          </a:p>
        </p:txBody>
      </p:sp>
      <p:sp>
        <p:nvSpPr>
          <p:cNvPr id="47108" name="Slide Image Placeholder 1"/>
          <p:cNvSpPr>
            <a:spLocks noGrp="1" noRot="1" noChangeAspect="1" noTextEdit="1"/>
          </p:cNvSpPr>
          <p:nvPr>
            <p:ph type="sldImg"/>
          </p:nvPr>
        </p:nvSpPr>
        <p:spPr bwMode="auto">
          <a:noFill/>
          <a:ln>
            <a:solidFill>
              <a:srgbClr val="000000"/>
            </a:solidFill>
            <a:miter lim="800000"/>
            <a:headEnd/>
            <a:tailEnd/>
          </a:ln>
        </p:spPr>
      </p:sp>
      <p:sp>
        <p:nvSpPr>
          <p:cNvPr id="4710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8" charset="0"/>
              <a:cs typeface="Times New Roman" pitchFamily="18" charset="0"/>
            </a:endParaRPr>
          </a:p>
        </p:txBody>
      </p:sp>
      <p:sp>
        <p:nvSpPr>
          <p:cNvPr id="18435" name="Slide Number Placeholder 3"/>
          <p:cNvSpPr txBox="1">
            <a:spLocks noGrp="1"/>
          </p:cNvSpPr>
          <p:nvPr/>
        </p:nvSpPr>
        <p:spPr bwMode="auto">
          <a:xfrm>
            <a:off x="3970338" y="8831263"/>
            <a:ext cx="3038475" cy="463550"/>
          </a:xfrm>
          <a:prstGeom prst="rect">
            <a:avLst/>
          </a:prstGeom>
          <a:noFill/>
          <a:ln>
            <a:miter lim="800000"/>
            <a:headEnd/>
            <a:tailEnd/>
          </a:ln>
        </p:spPr>
        <p:txBody>
          <a:bodyPr lIns="93164" tIns="46582" rIns="93164" bIns="46582" anchor="b"/>
          <a:lstStyle/>
          <a:p>
            <a:pPr algn="r">
              <a:defRPr/>
            </a:pPr>
            <a:fld id="{EDC4CABC-EF28-4885-9C16-0A3B344AB805}" type="slidenum">
              <a:rPr lang="en-US" sz="1200">
                <a:latin typeface="+mn-lt"/>
                <a:cs typeface="Arial" charset="0"/>
              </a:rPr>
              <a:pPr algn="r">
                <a:defRPr/>
              </a:pPr>
              <a:t>68</a:t>
            </a:fld>
            <a:endParaRPr lang="en-US" sz="1200">
              <a:latin typeface="+mn-lt"/>
              <a:cs typeface="Arial" charset="0"/>
            </a:endParaRPr>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
          </p:nvPr>
        </p:nvSpPr>
        <p:spPr/>
        <p:txBody>
          <a:bodyPr/>
          <a:lstStyle/>
          <a:p>
            <a:pPr>
              <a:defRPr/>
            </a:pPr>
            <a:r>
              <a:rPr lang="en-US" smtClean="0"/>
              <a:t>10/24/13</a:t>
            </a:r>
            <a:endParaRPr lang="en-US" dirty="0"/>
          </a:p>
        </p:txBody>
      </p:sp>
      <p:sp>
        <p:nvSpPr>
          <p:cNvPr id="48132" name="Slide Image Placeholder 1"/>
          <p:cNvSpPr>
            <a:spLocks noGrp="1" noRot="1" noChangeAspect="1" noTextEdit="1"/>
          </p:cNvSpPr>
          <p:nvPr>
            <p:ph type="sldImg"/>
          </p:nvPr>
        </p:nvSpPr>
        <p:spPr bwMode="auto">
          <a:noFill/>
          <a:ln>
            <a:solidFill>
              <a:srgbClr val="000000"/>
            </a:solidFill>
            <a:miter lim="800000"/>
            <a:headEnd/>
            <a:tailEnd/>
          </a:ln>
        </p:spPr>
      </p:sp>
      <p:sp>
        <p:nvSpPr>
          <p:cNvPr id="4813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latin typeface="Times New Roman" pitchFamily="18" charset="0"/>
                <a:cs typeface="Times New Roman" pitchFamily="18" charset="0"/>
              </a:rPr>
              <a:t>Suggested Commentary:</a:t>
            </a:r>
          </a:p>
          <a:p>
            <a:pPr eaLnBrk="1" hangingPunct="1">
              <a:spcBef>
                <a:spcPct val="0"/>
              </a:spcBef>
            </a:pPr>
            <a:r>
              <a:rPr lang="en-US" dirty="0" smtClean="0">
                <a:latin typeface="Times New Roman" pitchFamily="18" charset="0"/>
                <a:cs typeface="Times New Roman" pitchFamily="18" charset="0"/>
              </a:rPr>
              <a:t>A SANE testifying as an expert can explain these realities. </a:t>
            </a:r>
          </a:p>
          <a:p>
            <a:pPr eaLnBrk="1" hangingPunct="1">
              <a:spcBef>
                <a:spcPct val="0"/>
              </a:spcBef>
            </a:pPr>
            <a:r>
              <a:rPr lang="en-US" dirty="0" smtClean="0">
                <a:latin typeface="Times New Roman" pitchFamily="18" charset="0"/>
                <a:cs typeface="Times New Roman" pitchFamily="18" charset="0"/>
              </a:rPr>
              <a:t>Reasons sexual assault victims may not seek medical care: </a:t>
            </a:r>
          </a:p>
          <a:p>
            <a:pPr eaLnBrk="1" hangingPunct="1">
              <a:spcBef>
                <a:spcPct val="0"/>
              </a:spcBef>
            </a:pPr>
            <a:endParaRPr lang="en-US" dirty="0" smtClean="0">
              <a:latin typeface="Times New Roman" pitchFamily="18" charset="0"/>
              <a:cs typeface="Times New Roman" pitchFamily="18" charset="0"/>
            </a:endParaRPr>
          </a:p>
          <a:p>
            <a:pPr lvl="1" eaLnBrk="1" hangingPunct="1">
              <a:spcBef>
                <a:spcPct val="0"/>
              </a:spcBef>
              <a:buFontTx/>
              <a:buChar char="•"/>
            </a:pPr>
            <a:r>
              <a:rPr lang="en-US" dirty="0" smtClean="0">
                <a:latin typeface="Times New Roman" pitchFamily="18" charset="0"/>
                <a:cs typeface="Times New Roman" pitchFamily="18" charset="0"/>
              </a:rPr>
              <a:t>Victims</a:t>
            </a:r>
            <a:r>
              <a:rPr lang="en-US" baseline="0" dirty="0" smtClean="0">
                <a:latin typeface="Times New Roman" pitchFamily="18" charset="0"/>
                <a:cs typeface="Times New Roman" pitchFamily="18" charset="0"/>
              </a:rPr>
              <a:t> who sustain no </a:t>
            </a:r>
            <a:r>
              <a:rPr lang="en-US" dirty="0" smtClean="0">
                <a:latin typeface="Times New Roman" pitchFamily="18" charset="0"/>
                <a:cs typeface="Times New Roman" pitchFamily="18" charset="0"/>
              </a:rPr>
              <a:t>serious, physical injuries</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may not see the need for medical care</a:t>
            </a:r>
          </a:p>
          <a:p>
            <a:pPr eaLnBrk="1" hangingPunct="1">
              <a:spcBef>
                <a:spcPct val="0"/>
              </a:spcBef>
              <a:buFontTx/>
              <a:buChar char="•"/>
            </a:pPr>
            <a:endParaRPr lang="en-US" dirty="0" smtClean="0">
              <a:latin typeface="Times New Roman" pitchFamily="18" charset="0"/>
              <a:cs typeface="Times New Roman" pitchFamily="18" charset="0"/>
            </a:endParaRPr>
          </a:p>
          <a:p>
            <a:pPr lvl="1" eaLnBrk="1" hangingPunct="1">
              <a:spcBef>
                <a:spcPct val="0"/>
              </a:spcBef>
              <a:buFontTx/>
              <a:buChar char="•"/>
            </a:pPr>
            <a:r>
              <a:rPr lang="en-US" dirty="0" smtClean="0">
                <a:latin typeface="Times New Roman" pitchFamily="18" charset="0"/>
                <a:cs typeface="Times New Roman" pitchFamily="18" charset="0"/>
              </a:rPr>
              <a:t>Embarrassed, afraid of stigma</a:t>
            </a:r>
          </a:p>
          <a:p>
            <a:pPr eaLnBrk="1" hangingPunct="1">
              <a:spcBef>
                <a:spcPct val="0"/>
              </a:spcBef>
              <a:buFontTx/>
              <a:buChar char="•"/>
            </a:pPr>
            <a:endParaRPr lang="en-US" dirty="0" smtClean="0">
              <a:latin typeface="Times New Roman" pitchFamily="18" charset="0"/>
              <a:cs typeface="Times New Roman" pitchFamily="18" charset="0"/>
            </a:endParaRPr>
          </a:p>
          <a:p>
            <a:pPr lvl="1" eaLnBrk="1" hangingPunct="1">
              <a:spcBef>
                <a:spcPct val="0"/>
              </a:spcBef>
              <a:buFontTx/>
              <a:buChar char="•"/>
            </a:pPr>
            <a:r>
              <a:rPr lang="en-US" dirty="0" smtClean="0">
                <a:latin typeface="Times New Roman" pitchFamily="18" charset="0"/>
                <a:cs typeface="Times New Roman" pitchFamily="18" charset="0"/>
              </a:rPr>
              <a:t>Living in rural community with no access to medical care</a:t>
            </a:r>
          </a:p>
          <a:p>
            <a:pPr eaLnBrk="1" hangingPunct="1">
              <a:spcBef>
                <a:spcPct val="0"/>
              </a:spcBef>
              <a:buFontTx/>
              <a:buChar char="•"/>
            </a:pPr>
            <a:endParaRPr lang="en-US" dirty="0" smtClean="0">
              <a:latin typeface="Times New Roman" pitchFamily="18" charset="0"/>
              <a:cs typeface="Times New Roman" pitchFamily="18" charset="0"/>
            </a:endParaRPr>
          </a:p>
          <a:p>
            <a:pPr lvl="1" eaLnBrk="1" hangingPunct="1">
              <a:spcBef>
                <a:spcPct val="0"/>
              </a:spcBef>
              <a:buFontTx/>
              <a:buChar char="•"/>
            </a:pPr>
            <a:r>
              <a:rPr lang="en-US" dirty="0" smtClean="0">
                <a:latin typeface="Times New Roman" pitchFamily="18" charset="0"/>
                <a:cs typeface="Times New Roman" pitchFamily="18" charset="0"/>
              </a:rPr>
              <a:t>Fear of police</a:t>
            </a:r>
          </a:p>
          <a:p>
            <a:pPr eaLnBrk="1" hangingPunct="1">
              <a:spcBef>
                <a:spcPct val="0"/>
              </a:spcBef>
              <a:buFontTx/>
              <a:buChar char="•"/>
            </a:pPr>
            <a:endParaRPr lang="en-US" dirty="0" smtClean="0">
              <a:latin typeface="Times New Roman" pitchFamily="18" charset="0"/>
              <a:cs typeface="Times New Roman" pitchFamily="18" charset="0"/>
            </a:endParaRPr>
          </a:p>
          <a:p>
            <a:pPr lvl="1" eaLnBrk="1" hangingPunct="1">
              <a:spcBef>
                <a:spcPct val="0"/>
              </a:spcBef>
              <a:buFontTx/>
              <a:buChar char="•"/>
            </a:pPr>
            <a:r>
              <a:rPr lang="en-US" dirty="0" smtClean="0">
                <a:latin typeface="Times New Roman" pitchFamily="18" charset="0"/>
                <a:cs typeface="Times New Roman" pitchFamily="18" charset="0"/>
              </a:rPr>
              <a:t>Fear of not being believed</a:t>
            </a:r>
          </a:p>
          <a:p>
            <a:pPr eaLnBrk="1" hangingPunct="1">
              <a:spcBef>
                <a:spcPct val="0"/>
              </a:spcBef>
              <a:buFontTx/>
              <a:buChar char="•"/>
            </a:pPr>
            <a:endParaRPr lang="en-US" dirty="0" smtClean="0">
              <a:latin typeface="Times New Roman" pitchFamily="18" charset="0"/>
              <a:cs typeface="Times New Roman" pitchFamily="18" charset="0"/>
            </a:endParaRPr>
          </a:p>
          <a:p>
            <a:pPr lvl="1" eaLnBrk="1" hangingPunct="1">
              <a:spcBef>
                <a:spcPct val="0"/>
              </a:spcBef>
              <a:buFontTx/>
              <a:buChar char="•"/>
            </a:pPr>
            <a:r>
              <a:rPr lang="en-US" dirty="0" smtClean="0">
                <a:latin typeface="Times New Roman" pitchFamily="18" charset="0"/>
                <a:cs typeface="Times New Roman" pitchFamily="18" charset="0"/>
              </a:rPr>
              <a:t>Fear of being deported</a:t>
            </a:r>
          </a:p>
        </p:txBody>
      </p:sp>
      <p:sp>
        <p:nvSpPr>
          <p:cNvPr id="2" name="Slide Number Placeholder 3"/>
          <p:cNvSpPr txBox="1">
            <a:spLocks noGrp="1"/>
          </p:cNvSpPr>
          <p:nvPr/>
        </p:nvSpPr>
        <p:spPr bwMode="auto">
          <a:xfrm>
            <a:off x="3970338" y="8831263"/>
            <a:ext cx="3038475" cy="463550"/>
          </a:xfrm>
          <a:prstGeom prst="rect">
            <a:avLst/>
          </a:prstGeom>
          <a:noFill/>
          <a:ln>
            <a:miter lim="800000"/>
            <a:headEnd/>
            <a:tailEnd/>
          </a:ln>
        </p:spPr>
        <p:txBody>
          <a:bodyPr lIns="93164" tIns="46582" rIns="93164" bIns="46582" anchor="b"/>
          <a:lstStyle/>
          <a:p>
            <a:pPr algn="r">
              <a:defRPr/>
            </a:pPr>
            <a:fld id="{3BA70EA0-8491-4E64-ADF0-9FF9D8CB0B5B}" type="slidenum">
              <a:rPr lang="en-US" sz="1200">
                <a:latin typeface="+mn-lt"/>
                <a:cs typeface="Arial" charset="0"/>
              </a:rPr>
              <a:pPr algn="r">
                <a:defRPr/>
              </a:pPr>
              <a:t>69</a:t>
            </a:fld>
            <a:endParaRPr lang="en-US" sz="1200">
              <a:latin typeface="+mn-lt"/>
              <a:cs typeface="Arial" charset="0"/>
            </a:endParaRPr>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81100" y="265113"/>
            <a:ext cx="4648200" cy="3486150"/>
          </a:xfrm>
          <a:noFill/>
          <a:ln>
            <a:solidFill>
              <a:srgbClr val="000000"/>
            </a:solidFill>
            <a:miter lim="800000"/>
            <a:headEnd/>
            <a:tailEnd/>
          </a:ln>
        </p:spPr>
      </p:sp>
      <p:sp>
        <p:nvSpPr>
          <p:cNvPr id="46083" name="Notes Placeholder 2"/>
          <p:cNvSpPr>
            <a:spLocks noGrp="1"/>
          </p:cNvSpPr>
          <p:nvPr>
            <p:ph type="body" idx="1"/>
          </p:nvPr>
        </p:nvSpPr>
        <p:spPr bwMode="auto">
          <a:xfrm>
            <a:off x="540741" y="3986783"/>
            <a:ext cx="5607050" cy="4842891"/>
          </a:xfrm>
          <a:noFill/>
        </p:spPr>
        <p:txBody>
          <a:bodyPr wrap="square" lIns="93177" tIns="46589" rIns="93177" bIns="46589" numCol="1" anchor="t" anchorCtr="0" compatLnSpc="1">
            <a:prstTxWarp prst="textNoShape">
              <a:avLst/>
            </a:prstTxWarp>
          </a:bodyPr>
          <a:lstStyle/>
          <a:p>
            <a:pPr eaLnBrk="1" hangingPunct="1"/>
            <a:r>
              <a:rPr lang="en-US" b="1" u="sng" dirty="0" smtClean="0"/>
              <a:t>Suggested Commentary:</a:t>
            </a:r>
            <a:endParaRPr lang="en-US" dirty="0" smtClean="0"/>
          </a:p>
          <a:p>
            <a:pPr eaLnBrk="1" hangingPunct="1">
              <a:buFontTx/>
              <a:buChar char="•"/>
            </a:pPr>
            <a:r>
              <a:rPr lang="en-US" dirty="0" smtClean="0"/>
              <a:t>VAWA 2005 states</a:t>
            </a:r>
            <a:r>
              <a:rPr lang="en-US" baseline="0" dirty="0" smtClean="0"/>
              <a:t> that a state or jurisdiction may not “require a victim of sexual assault to participate in the criminal justice system or cooperate with law enforcement in order to be provided with a forensic medical exam, reimbursement of charges incurred on account of such exam, or both.”</a:t>
            </a:r>
            <a:endParaRPr lang="en-US" dirty="0" smtClean="0"/>
          </a:p>
          <a:p>
            <a:pPr eaLnBrk="1" hangingPunct="1">
              <a:buFontTx/>
              <a:buChar char="•"/>
            </a:pPr>
            <a:r>
              <a:rPr lang="en-US" i="1" dirty="0" smtClean="0"/>
              <a:t>The National Protocol for Sexual Assault Medical Forensic Examinations Adults/Adolescents </a:t>
            </a:r>
            <a:r>
              <a:rPr lang="en-US" dirty="0" smtClean="0"/>
              <a:t>(2</a:t>
            </a:r>
            <a:r>
              <a:rPr lang="en-US" baseline="30000" dirty="0" smtClean="0"/>
              <a:t>nd</a:t>
            </a:r>
            <a:r>
              <a:rPr lang="en-US" dirty="0" smtClean="0"/>
              <a:t> ed. 2013) </a:t>
            </a:r>
            <a:r>
              <a:rPr lang="en-US" i="1" baseline="0" dirty="0" smtClean="0"/>
              <a:t> </a:t>
            </a:r>
            <a:r>
              <a:rPr lang="en-US" baseline="0" dirty="0" smtClean="0"/>
              <a:t>states that </a:t>
            </a:r>
            <a:r>
              <a:rPr lang="en-US" dirty="0" smtClean="0"/>
              <a:t>“states are required  as a condition of eligibility for STOP Violence Against Women Formula grant funds to allow victims to receive examinations and to have the examinations paid for regardless of the level of participation of victims in the criminal justice system.” </a:t>
            </a:r>
          </a:p>
          <a:p>
            <a:pPr eaLnBrk="1" hangingPunct="1">
              <a:buFontTx/>
              <a:buChar char="•"/>
            </a:pPr>
            <a:r>
              <a:rPr lang="en-US" dirty="0" smtClean="0"/>
              <a:t>Unless patients are in a jurisdiction with mandatory reporting, they have several options with respect to reporting. [If yours is a mandatory reporting jurisdiction, explain] </a:t>
            </a:r>
          </a:p>
          <a:p>
            <a:pPr marL="742950" lvl="1" indent="-285750" eaLnBrk="1" hangingPunct="1">
              <a:buFontTx/>
              <a:buChar char="•"/>
            </a:pPr>
            <a:r>
              <a:rPr lang="en-US" dirty="0" smtClean="0"/>
              <a:t>Patients may report at the time of the exam</a:t>
            </a:r>
          </a:p>
          <a:p>
            <a:pPr marL="742950" lvl="1" indent="-285750" eaLnBrk="1" hangingPunct="1">
              <a:buFontTx/>
              <a:buChar char="•"/>
            </a:pPr>
            <a:r>
              <a:rPr lang="en-US" dirty="0" smtClean="0"/>
              <a:t>Patients may direct that their evidence collection kit be sent to storage, after which they can decide to report in the future, or to never report</a:t>
            </a:r>
          </a:p>
          <a:p>
            <a:pPr marL="742950" lvl="1" indent="-285750" eaLnBrk="1" hangingPunct="1">
              <a:buFontTx/>
              <a:buChar char="•"/>
            </a:pPr>
            <a:r>
              <a:rPr lang="en-US" dirty="0" smtClean="0"/>
              <a:t>The </a:t>
            </a:r>
            <a:r>
              <a:rPr lang="en-US" i="1" dirty="0" smtClean="0"/>
              <a:t>National Protocol</a:t>
            </a:r>
            <a:r>
              <a:rPr lang="en-US" dirty="0" smtClean="0"/>
              <a:t> encourages jurisdictions to create anonymous/blind reporting procedures so that law enforcement can gain information about sex crimes that would otherwise go unreported, while victim privacy is protected</a:t>
            </a:r>
          </a:p>
          <a:p>
            <a:pPr eaLnBrk="1" hangingPunct="1">
              <a:buFontTx/>
              <a:buNone/>
            </a:pPr>
            <a:r>
              <a:rPr lang="en-US" b="1" dirty="0" smtClean="0"/>
              <a:t>Source:</a:t>
            </a:r>
            <a:r>
              <a:rPr lang="en-US" dirty="0" smtClean="0"/>
              <a:t>  </a:t>
            </a:r>
            <a:r>
              <a:rPr lang="en-US" cap="small" dirty="0" smtClean="0"/>
              <a:t>Office on Violence Against Women, U.S. Department of Justice,</a:t>
            </a:r>
            <a:r>
              <a:rPr lang="en-US" sz="1200" b="1" cap="small" dirty="0" smtClean="0">
                <a:ea typeface="ＭＳ Ｐゴシック"/>
              </a:rPr>
              <a:t> </a:t>
            </a:r>
            <a:r>
              <a:rPr lang="en-US" sz="1200" cap="small" dirty="0" smtClean="0">
                <a:ea typeface="ＭＳ Ｐゴシック"/>
              </a:rPr>
              <a:t>A National Protocol for Sexual Assault Medical Forensic Examinations</a:t>
            </a:r>
            <a:r>
              <a:rPr lang="en-US" sz="1200" i="1" cap="small" dirty="0" smtClean="0">
                <a:ea typeface="ＭＳ Ｐゴシック"/>
              </a:rPr>
              <a:t> </a:t>
            </a:r>
            <a:r>
              <a:rPr lang="en-US" sz="1200" dirty="0" smtClean="0">
                <a:ea typeface="ＭＳ Ｐゴシック"/>
              </a:rPr>
              <a:t>52</a:t>
            </a:r>
            <a:r>
              <a:rPr lang="en-US" sz="1200" baseline="0" dirty="0" smtClean="0">
                <a:ea typeface="ＭＳ Ｐゴシック"/>
              </a:rPr>
              <a:t> </a:t>
            </a:r>
            <a:r>
              <a:rPr lang="en-US" sz="1200" dirty="0" smtClean="0">
                <a:ea typeface="ＭＳ Ｐゴシック"/>
              </a:rPr>
              <a:t>(2</a:t>
            </a:r>
            <a:r>
              <a:rPr lang="en-US" sz="1200" baseline="30000" dirty="0" smtClean="0">
                <a:ea typeface="ＭＳ Ｐゴシック"/>
              </a:rPr>
              <a:t>nd</a:t>
            </a:r>
            <a:r>
              <a:rPr lang="en-US" sz="1200" dirty="0" smtClean="0">
                <a:ea typeface="ＭＳ Ｐゴシック"/>
              </a:rPr>
              <a:t> ed. 2013), </a:t>
            </a:r>
            <a:r>
              <a:rPr lang="en-US" sz="1200" i="1" dirty="0" smtClean="0">
                <a:ea typeface="ＭＳ Ｐゴシック"/>
              </a:rPr>
              <a:t>available at </a:t>
            </a:r>
            <a:r>
              <a:rPr lang="en-US" sz="1200" dirty="0" smtClean="0">
                <a:ea typeface="ＭＳ Ｐゴシック"/>
                <a:hlinkClick r:id="rId3"/>
              </a:rPr>
              <a:t>http://ncjrs.gov/pdffiles1/ovw/206554.pdf</a:t>
            </a:r>
            <a:r>
              <a:rPr lang="en-US" sz="1200" dirty="0" smtClean="0">
                <a:ea typeface="ＭＳ Ｐゴシック"/>
              </a:rPr>
              <a:t>. </a:t>
            </a:r>
            <a:endParaRPr lang="en-US" dirty="0" smtClean="0"/>
          </a:p>
        </p:txBody>
      </p:sp>
      <p:sp>
        <p:nvSpPr>
          <p:cNvPr id="4" name="Slide Number Placeholder 3"/>
          <p:cNvSpPr txBox="1">
            <a:spLocks noGrp="1"/>
          </p:cNvSpPr>
          <p:nvPr/>
        </p:nvSpPr>
        <p:spPr>
          <a:xfrm>
            <a:off x="3970338" y="8829675"/>
            <a:ext cx="3038475" cy="465138"/>
          </a:xfrm>
          <a:prstGeom prst="rect">
            <a:avLst/>
          </a:prstGeom>
          <a:noFill/>
        </p:spPr>
        <p:txBody>
          <a:bodyPr lIns="93177" tIns="46589" rIns="93177" bIns="46589" anchor="b"/>
          <a:lstStyle/>
          <a:p>
            <a:pPr algn="r" fontAlgn="auto">
              <a:spcBef>
                <a:spcPts val="0"/>
              </a:spcBef>
              <a:spcAft>
                <a:spcPts val="0"/>
              </a:spcAft>
              <a:defRPr/>
            </a:pPr>
            <a:fld id="{A23AD364-2193-4A51-A72E-AF17F4FD1068}" type="slidenum">
              <a:rPr lang="en-US" sz="1200">
                <a:latin typeface="+mn-lt"/>
                <a:cs typeface="+mn-cs"/>
              </a:rPr>
              <a:pPr algn="r" fontAlgn="auto">
                <a:spcBef>
                  <a:spcPts val="0"/>
                </a:spcBef>
                <a:spcAft>
                  <a:spcPts val="0"/>
                </a:spcAft>
                <a:defRPr/>
              </a:pPr>
              <a:t>7</a:t>
            </a:fld>
            <a:endParaRPr lang="en-US" sz="1200" dirty="0">
              <a:latin typeface="+mn-lt"/>
              <a:cs typeface="+mn-cs"/>
            </a:endParaRPr>
          </a:p>
        </p:txBody>
      </p:sp>
      <p:sp>
        <p:nvSpPr>
          <p:cNvPr id="5" name="Date Placeholder 4"/>
          <p:cNvSpPr txBox="1">
            <a:spLocks noGrp="1"/>
          </p:cNvSpPr>
          <p:nvPr/>
        </p:nvSpPr>
        <p:spPr>
          <a:xfrm>
            <a:off x="3970338" y="0"/>
            <a:ext cx="3038475" cy="465138"/>
          </a:xfrm>
          <a:prstGeom prst="rect">
            <a:avLst/>
          </a:prstGeom>
          <a:noFill/>
        </p:spPr>
        <p:txBody>
          <a:bodyPr lIns="93177" tIns="46589" rIns="93177" bIns="46589"/>
          <a:lstStyle/>
          <a:p>
            <a:pPr algn="r" fontAlgn="auto">
              <a:spcBef>
                <a:spcPts val="0"/>
              </a:spcBef>
              <a:spcAft>
                <a:spcPts val="0"/>
              </a:spcAft>
              <a:defRPr/>
            </a:pPr>
            <a:r>
              <a:rPr lang="en-US" sz="1200" dirty="0" smtClean="0">
                <a:latin typeface="+mn-lt"/>
                <a:cs typeface="+mn-cs"/>
              </a:rPr>
              <a:t>10/24/13</a:t>
            </a:r>
            <a:endParaRPr lang="en-US" sz="1200" dirty="0">
              <a:latin typeface="+mn-lt"/>
              <a:cs typeface="+mn-cs"/>
            </a:endParaRPr>
          </a:p>
        </p:txBody>
      </p:sp>
      <p:sp>
        <p:nvSpPr>
          <p:cNvPr id="9" name="Footer Placeholder 8"/>
          <p:cNvSpPr>
            <a:spLocks noGrp="1"/>
          </p:cNvSpPr>
          <p:nvPr>
            <p:ph type="ftr" sz="quarter" idx="11"/>
          </p:nvPr>
        </p:nvSpPr>
        <p:spPr/>
        <p:txBody>
          <a:bodyPr/>
          <a:lstStyle/>
          <a:p>
            <a:pPr>
              <a:defRPr/>
            </a:pPr>
            <a:endParaRPr lang="en-US"/>
          </a:p>
        </p:txBody>
      </p:sp>
      <p:sp>
        <p:nvSpPr>
          <p:cNvPr id="10" name="Header Placeholder 9"/>
          <p:cNvSpPr>
            <a:spLocks noGrp="1"/>
          </p:cNvSpPr>
          <p:nvPr>
            <p:ph type="hdr" sz="quarter" idx="13"/>
          </p:nvPr>
        </p:nvSpPr>
        <p:spPr/>
        <p:txBody>
          <a:bodyPr/>
          <a:lstStyle/>
          <a:p>
            <a:pPr>
              <a:defRPr/>
            </a:pPr>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
          </p:nvPr>
        </p:nvSpPr>
        <p:spPr/>
        <p:txBody>
          <a:bodyPr/>
          <a:lstStyle/>
          <a:p>
            <a:pPr>
              <a:defRPr/>
            </a:pPr>
            <a:r>
              <a:rPr lang="en-US" smtClean="0"/>
              <a:t>10/24/13</a:t>
            </a:r>
            <a:endParaRPr lang="en-US" dirty="0"/>
          </a:p>
        </p:txBody>
      </p:sp>
      <p:sp>
        <p:nvSpPr>
          <p:cNvPr id="49156" name="Rectangle 2"/>
          <p:cNvSpPr>
            <a:spLocks noGrp="1" noRot="1" noChangeAspect="1" noTextEdit="1"/>
          </p:cNvSpPr>
          <p:nvPr>
            <p:ph type="sldImg"/>
          </p:nvPr>
        </p:nvSpPr>
        <p:spPr bwMode="auto">
          <a:noFill/>
          <a:ln>
            <a:solidFill>
              <a:srgbClr val="000000"/>
            </a:solidFill>
            <a:miter lim="800000"/>
            <a:headEnd/>
            <a:tailEnd/>
          </a:ln>
        </p:spPr>
      </p:sp>
      <p:sp>
        <p:nvSpPr>
          <p:cNvPr id="49157" name="Rectangle 3"/>
          <p:cNvSpPr>
            <a:spLocks noGrp="1"/>
          </p:cNvSpPr>
          <p:nvPr>
            <p:ph type="body" idx="1"/>
          </p:nvPr>
        </p:nvSpPr>
        <p:spPr bwMode="auto">
          <a:noFill/>
        </p:spPr>
        <p:txBody>
          <a:bodyPr wrap="square" numCol="1" anchor="t" anchorCtr="0" compatLnSpc="1">
            <a:prstTxWarp prst="textNoShape">
              <a:avLst/>
            </a:prstTxWarp>
          </a:bodyPr>
          <a:lstStyle/>
          <a:p>
            <a:r>
              <a:rPr lang="en-US" b="1" u="sng" smtClean="0">
                <a:latin typeface="Times New Roman" pitchFamily="18" charset="0"/>
              </a:rPr>
              <a:t>Note:</a:t>
            </a:r>
          </a:p>
          <a:p>
            <a:pPr>
              <a:buFontTx/>
              <a:buChar char="•"/>
            </a:pPr>
            <a:r>
              <a:rPr lang="en-US" smtClean="0">
                <a:latin typeface="Times New Roman" pitchFamily="18" charset="0"/>
              </a:rPr>
              <a:t> The difference is explained in subsequent slides.</a:t>
            </a:r>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70</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
          </p:nvPr>
        </p:nvSpPr>
        <p:spPr/>
        <p:txBody>
          <a:bodyPr/>
          <a:lstStyle/>
          <a:p>
            <a:pPr>
              <a:defRPr/>
            </a:pPr>
            <a:r>
              <a:rPr lang="en-US" smtClean="0"/>
              <a:t>10/24/13</a:t>
            </a:r>
            <a:endParaRPr lang="en-US" dirty="0"/>
          </a:p>
        </p:txBody>
      </p:sp>
      <p:sp>
        <p:nvSpPr>
          <p:cNvPr id="50180" name="Slide Image Placeholder 1"/>
          <p:cNvSpPr>
            <a:spLocks noGrp="1" noRot="1" noChangeAspect="1" noTextEdit="1"/>
          </p:cNvSpPr>
          <p:nvPr>
            <p:ph type="sldImg"/>
          </p:nvPr>
        </p:nvSpPr>
        <p:spPr bwMode="auto">
          <a:noFill/>
          <a:ln>
            <a:solidFill>
              <a:srgbClr val="000000"/>
            </a:solidFill>
            <a:miter lim="800000"/>
            <a:headEnd/>
            <a:tailEnd/>
          </a:ln>
        </p:spPr>
      </p:sp>
      <p:sp>
        <p:nvSpPr>
          <p:cNvPr id="5018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u="sng" dirty="0" smtClean="0">
                <a:latin typeface="Times New Roman" pitchFamily="18" charset="0"/>
              </a:rPr>
              <a:t>Suggested Commentary:</a:t>
            </a:r>
          </a:p>
          <a:p>
            <a:pPr>
              <a:buFontTx/>
              <a:buChar char="•"/>
            </a:pPr>
            <a:r>
              <a:rPr lang="en-US" dirty="0" smtClean="0">
                <a:latin typeface="Times New Roman" pitchFamily="18" charset="0"/>
              </a:rPr>
              <a:t>Note to Judicial Faculty: Replace this slide with your jurisdiction’s rule of evidence on medical hearsay.</a:t>
            </a:r>
          </a:p>
          <a:p>
            <a:pPr>
              <a:buFontTx/>
              <a:buChar char="•"/>
            </a:pPr>
            <a:r>
              <a:rPr lang="en-US" dirty="0" smtClean="0">
                <a:latin typeface="Times New Roman" pitchFamily="18" charset="0"/>
              </a:rPr>
              <a:t>The medical evidence exception to the rule against hearsay is based on the assumption that patients tell the truth when they are seeking help from healthcare providers because it is in their own best interests to do so.</a:t>
            </a:r>
          </a:p>
          <a:p>
            <a:pPr>
              <a:buFontTx/>
              <a:buChar char="•"/>
            </a:pPr>
            <a:r>
              <a:rPr lang="en-US" dirty="0" smtClean="0">
                <a:latin typeface="Times New Roman" pitchFamily="18" charset="0"/>
              </a:rPr>
              <a:t>The Medical Hearsay Exception for statements made for medical diagnosis or treatment generally applies to statements made by a patient to a SANE during a medical forensic sexual assault examination or follow-up examination. </a:t>
            </a:r>
          </a:p>
          <a:p>
            <a:pPr>
              <a:buFontTx/>
              <a:buChar char="•"/>
            </a:pPr>
            <a:r>
              <a:rPr lang="en-US" dirty="0" smtClean="0">
                <a:latin typeface="Times New Roman" pitchFamily="18" charset="0"/>
              </a:rPr>
              <a:t>If the patient is not available to testify and be cross-examined at trial there may be challenges to the SANE’s testifying as to the patient’s account of the sexual assault. This is discussed later under the case of </a:t>
            </a:r>
            <a:r>
              <a:rPr lang="en-US" i="1" dirty="0" smtClean="0">
                <a:latin typeface="Times New Roman" pitchFamily="18" charset="0"/>
              </a:rPr>
              <a:t>Crawford v. Washington</a:t>
            </a:r>
            <a:r>
              <a:rPr lang="en-US" dirty="0" smtClean="0">
                <a:latin typeface="Times New Roman" pitchFamily="18" charset="0"/>
              </a:rPr>
              <a:t>.</a:t>
            </a:r>
          </a:p>
          <a:p>
            <a:pPr eaLnBrk="1" hangingPunct="1">
              <a:spcBef>
                <a:spcPct val="0"/>
              </a:spcBef>
            </a:pPr>
            <a:endParaRPr lang="en-US" dirty="0" smtClean="0">
              <a:latin typeface="Times New Roman" pitchFamily="18" charset="0"/>
            </a:endParaRPr>
          </a:p>
        </p:txBody>
      </p:sp>
      <p:sp>
        <p:nvSpPr>
          <p:cNvPr id="22531" name="Slide Number Placeholder 3"/>
          <p:cNvSpPr txBox="1">
            <a:spLocks noGrp="1"/>
          </p:cNvSpPr>
          <p:nvPr/>
        </p:nvSpPr>
        <p:spPr bwMode="auto">
          <a:xfrm>
            <a:off x="3970338" y="8831263"/>
            <a:ext cx="3038475" cy="463550"/>
          </a:xfrm>
          <a:prstGeom prst="rect">
            <a:avLst/>
          </a:prstGeom>
          <a:noFill/>
          <a:ln>
            <a:miter lim="800000"/>
            <a:headEnd/>
            <a:tailEnd/>
          </a:ln>
        </p:spPr>
        <p:txBody>
          <a:bodyPr lIns="93164" tIns="46582" rIns="93164" bIns="46582" anchor="b"/>
          <a:lstStyle/>
          <a:p>
            <a:pPr algn="r">
              <a:defRPr/>
            </a:pPr>
            <a:fld id="{D3DABA3C-4854-48C8-8D78-73ED8BC88208}" type="slidenum">
              <a:rPr lang="en-US" sz="1200">
                <a:latin typeface="+mn-lt"/>
                <a:cs typeface="Arial" charset="0"/>
              </a:rPr>
              <a:pPr algn="r">
                <a:defRPr/>
              </a:pPr>
              <a:t>71</a:t>
            </a:fld>
            <a:endParaRPr lang="en-US" sz="1200">
              <a:latin typeface="+mn-lt"/>
              <a:cs typeface="Arial" charset="0"/>
            </a:endParaRPr>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
          </p:nvPr>
        </p:nvSpPr>
        <p:spPr/>
        <p:txBody>
          <a:bodyPr/>
          <a:lstStyle/>
          <a:p>
            <a:pPr>
              <a:defRPr/>
            </a:pPr>
            <a:r>
              <a:rPr lang="en-US" smtClean="0"/>
              <a:t>10/24/13</a:t>
            </a:r>
            <a:endParaRPr lang="en-US" dirty="0"/>
          </a:p>
        </p:txBody>
      </p:sp>
      <p:sp>
        <p:nvSpPr>
          <p:cNvPr id="51204" name="Rectangle 2"/>
          <p:cNvSpPr>
            <a:spLocks noGrp="1" noRot="1" noChangeAspect="1" noTextEdit="1"/>
          </p:cNvSpPr>
          <p:nvPr>
            <p:ph type="sldImg"/>
          </p:nvPr>
        </p:nvSpPr>
        <p:spPr bwMode="auto">
          <a:noFill/>
          <a:ln>
            <a:solidFill>
              <a:srgbClr val="000000"/>
            </a:solidFill>
            <a:miter lim="800000"/>
            <a:headEnd/>
            <a:tailEnd/>
          </a:ln>
        </p:spPr>
      </p:sp>
      <p:sp>
        <p:nvSpPr>
          <p:cNvPr id="51205" name="Rectangle 3"/>
          <p:cNvSpPr>
            <a:spLocks noGrp="1"/>
          </p:cNvSpPr>
          <p:nvPr>
            <p:ph type="body" idx="1"/>
          </p:nvPr>
        </p:nvSpPr>
        <p:spPr bwMode="auto">
          <a:noFill/>
        </p:spPr>
        <p:txBody>
          <a:bodyPr wrap="square" numCol="1" anchor="t" anchorCtr="0" compatLnSpc="1">
            <a:prstTxWarp prst="textNoShape">
              <a:avLst/>
            </a:prstTxWarp>
          </a:bodyPr>
          <a:lstStyle/>
          <a:p>
            <a:r>
              <a:rPr lang="en-US" b="1" dirty="0" smtClean="0">
                <a:latin typeface="Times New Roman" pitchFamily="18" charset="0"/>
                <a:cs typeface="Times New Roman" pitchFamily="18" charset="0"/>
              </a:rPr>
              <a:t>Note to Judicial Faculty: </a:t>
            </a:r>
            <a:r>
              <a:rPr lang="en-US" dirty="0" smtClean="0">
                <a:latin typeface="Times New Roman" pitchFamily="18" charset="0"/>
                <a:cs typeface="Times New Roman" pitchFamily="18" charset="0"/>
              </a:rPr>
              <a:t>Replace</a:t>
            </a:r>
            <a:r>
              <a:rPr lang="en-US" baseline="0" dirty="0" smtClean="0">
                <a:latin typeface="Times New Roman" pitchFamily="18" charset="0"/>
                <a:cs typeface="Times New Roman" pitchFamily="18" charset="0"/>
              </a:rPr>
              <a:t> this slide with your jurisdiction’s rule of evidence on fact witnesses.</a:t>
            </a:r>
            <a:endParaRPr lang="en-US" dirty="0" smtClean="0">
              <a:latin typeface="Times New Roman" pitchFamily="18" charset="0"/>
              <a:cs typeface="Times New Roman" pitchFamily="18" charset="0"/>
            </a:endParaRPr>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72</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
          </p:nvPr>
        </p:nvSpPr>
        <p:spPr/>
        <p:txBody>
          <a:bodyPr/>
          <a:lstStyle/>
          <a:p>
            <a:pPr>
              <a:defRPr/>
            </a:pPr>
            <a:r>
              <a:rPr lang="en-US" smtClean="0"/>
              <a:t>10/24/13</a:t>
            </a:r>
            <a:endParaRPr lang="en-US" dirty="0"/>
          </a:p>
        </p:txBody>
      </p:sp>
      <p:sp>
        <p:nvSpPr>
          <p:cNvPr id="52228" name="Slide Image Placeholder 1"/>
          <p:cNvSpPr>
            <a:spLocks noGrp="1" noRot="1" noChangeAspect="1" noTextEdit="1"/>
          </p:cNvSpPr>
          <p:nvPr>
            <p:ph type="sldImg"/>
          </p:nvPr>
        </p:nvSpPr>
        <p:spPr bwMode="auto">
          <a:xfrm>
            <a:off x="1028700" y="169863"/>
            <a:ext cx="4648200" cy="3486150"/>
          </a:xfrm>
          <a:noFill/>
          <a:ln>
            <a:solidFill>
              <a:srgbClr val="000000"/>
            </a:solidFill>
            <a:miter lim="800000"/>
            <a:headEnd/>
            <a:tailEnd/>
          </a:ln>
        </p:spPr>
      </p:sp>
      <p:sp>
        <p:nvSpPr>
          <p:cNvPr id="52229" name="Notes Placeholder 2"/>
          <p:cNvSpPr>
            <a:spLocks noGrp="1"/>
          </p:cNvSpPr>
          <p:nvPr>
            <p:ph type="body" idx="1"/>
          </p:nvPr>
        </p:nvSpPr>
        <p:spPr bwMode="auto">
          <a:xfrm>
            <a:off x="222250" y="3656013"/>
            <a:ext cx="6611938" cy="5359400"/>
          </a:xfrm>
          <a:noFill/>
        </p:spPr>
        <p:txBody>
          <a:bodyPr wrap="square" numCol="1" anchor="t" anchorCtr="0" compatLnSpc="1">
            <a:prstTxWarp prst="textNoShape">
              <a:avLst/>
            </a:prstTxWarp>
          </a:bodyPr>
          <a:lstStyle/>
          <a:p>
            <a:pPr eaLnBrk="1" hangingPunct="1">
              <a:spcBef>
                <a:spcPct val="0"/>
              </a:spcBef>
            </a:pPr>
            <a:r>
              <a:rPr lang="en-US" b="1" u="sng" dirty="0" smtClean="0">
                <a:latin typeface="Times New Roman" pitchFamily="18" charset="0"/>
                <a:cs typeface="Times New Roman" pitchFamily="18" charset="0"/>
              </a:rPr>
              <a:t>Suggested Commentary: </a:t>
            </a:r>
          </a:p>
          <a:p>
            <a:pPr eaLnBrk="1" hangingPunct="1">
              <a:spcBef>
                <a:spcPct val="0"/>
              </a:spcBef>
            </a:pPr>
            <a:r>
              <a:rPr lang="en-US" dirty="0" smtClean="0">
                <a:latin typeface="Times New Roman" pitchFamily="18" charset="0"/>
                <a:cs typeface="Times New Roman" pitchFamily="18" charset="0"/>
              </a:rPr>
              <a:t>SANE testifies about what she did and what she observed in each step of the examination, including steps and observations such as: </a:t>
            </a:r>
          </a:p>
          <a:p>
            <a:pPr marL="742950" lvl="1" indent="-285750" eaLnBrk="1" hangingPunct="1">
              <a:spcBef>
                <a:spcPct val="0"/>
              </a:spcBef>
              <a:buFontTx/>
              <a:buChar char="•"/>
            </a:pPr>
            <a:r>
              <a:rPr lang="en-US" dirty="0" smtClean="0">
                <a:latin typeface="Times New Roman" pitchFamily="18" charset="0"/>
                <a:cs typeface="Times New Roman" pitchFamily="18" charset="0"/>
              </a:rPr>
              <a:t>Patient’s demeanor at start of and during exam</a:t>
            </a:r>
          </a:p>
          <a:p>
            <a:pPr marL="742950" lvl="1" indent="-285750" eaLnBrk="1" hangingPunct="1">
              <a:spcBef>
                <a:spcPct val="0"/>
              </a:spcBef>
              <a:buFontTx/>
              <a:buChar char="•"/>
            </a:pPr>
            <a:r>
              <a:rPr lang="en-US" dirty="0" smtClean="0">
                <a:latin typeface="Times New Roman" pitchFamily="18" charset="0"/>
                <a:cs typeface="Times New Roman" pitchFamily="18" charset="0"/>
              </a:rPr>
              <a:t>Patient’s appearance and that of her clothing when she arrived</a:t>
            </a:r>
          </a:p>
          <a:p>
            <a:pPr marL="742950" lvl="1" indent="-285750" eaLnBrk="1" hangingPunct="1">
              <a:spcBef>
                <a:spcPct val="0"/>
              </a:spcBef>
              <a:buFontTx/>
              <a:buChar char="•"/>
            </a:pPr>
            <a:r>
              <a:rPr lang="en-US" dirty="0" smtClean="0">
                <a:latin typeface="Times New Roman" pitchFamily="18" charset="0"/>
                <a:cs typeface="Times New Roman" pitchFamily="18" charset="0"/>
              </a:rPr>
              <a:t>Why patient was asked to undress while standing on an evidence collection sheet</a:t>
            </a:r>
          </a:p>
          <a:p>
            <a:pPr marL="742950" lvl="1" indent="-285750" eaLnBrk="1" hangingPunct="1">
              <a:spcBef>
                <a:spcPct val="0"/>
              </a:spcBef>
              <a:buFontTx/>
              <a:buChar char="•"/>
            </a:pPr>
            <a:r>
              <a:rPr lang="en-US" dirty="0" smtClean="0">
                <a:latin typeface="Times New Roman" pitchFamily="18" charset="0"/>
                <a:cs typeface="Times New Roman" pitchFamily="18" charset="0"/>
              </a:rPr>
              <a:t>Bagging clothing for evidence collection kit</a:t>
            </a:r>
          </a:p>
          <a:p>
            <a:pPr marL="742950" lvl="1" indent="-285750" eaLnBrk="1" hangingPunct="1">
              <a:spcBef>
                <a:spcPct val="0"/>
              </a:spcBef>
              <a:buFontTx/>
              <a:buChar char="•"/>
            </a:pPr>
            <a:r>
              <a:rPr lang="en-US" dirty="0" smtClean="0">
                <a:latin typeface="Times New Roman" pitchFamily="18" charset="0"/>
                <a:cs typeface="Times New Roman" pitchFamily="18" charset="0"/>
              </a:rPr>
              <a:t>Head-to-toe and front and back examination and findings</a:t>
            </a:r>
          </a:p>
          <a:p>
            <a:pPr marL="742950" lvl="1" indent="-285750" eaLnBrk="1" hangingPunct="1">
              <a:spcBef>
                <a:spcPct val="0"/>
              </a:spcBef>
              <a:buFontTx/>
              <a:buChar char="•"/>
            </a:pPr>
            <a:r>
              <a:rPr lang="en-US" dirty="0" smtClean="0">
                <a:latin typeface="Times New Roman" pitchFamily="18" charset="0"/>
                <a:cs typeface="Times New Roman" pitchFamily="18" charset="0"/>
              </a:rPr>
              <a:t>Photographs of external injuries</a:t>
            </a:r>
          </a:p>
          <a:p>
            <a:pPr marL="742950" lvl="1" indent="-285750" eaLnBrk="1" hangingPunct="1">
              <a:spcBef>
                <a:spcPct val="0"/>
              </a:spcBef>
              <a:buFontTx/>
              <a:buChar char="•"/>
            </a:pPr>
            <a:r>
              <a:rPr lang="en-US" dirty="0" smtClean="0">
                <a:latin typeface="Times New Roman" pitchFamily="18" charset="0"/>
                <a:cs typeface="Times New Roman" pitchFamily="18" charset="0"/>
              </a:rPr>
              <a:t>Genital examination and findings</a:t>
            </a:r>
          </a:p>
          <a:p>
            <a:pPr marL="742950" lvl="1" indent="-285750" eaLnBrk="1" hangingPunct="1">
              <a:spcBef>
                <a:spcPct val="0"/>
              </a:spcBef>
              <a:buFontTx/>
              <a:buChar char="•"/>
            </a:pPr>
            <a:r>
              <a:rPr lang="en-US" dirty="0" smtClean="0">
                <a:latin typeface="Times New Roman" pitchFamily="18" charset="0"/>
                <a:cs typeface="Times New Roman" pitchFamily="18" charset="0"/>
              </a:rPr>
              <a:t>Use of </a:t>
            </a:r>
            <a:r>
              <a:rPr lang="en-US" dirty="0" err="1" smtClean="0">
                <a:latin typeface="Times New Roman" pitchFamily="18" charset="0"/>
                <a:cs typeface="Times New Roman" pitchFamily="18" charset="0"/>
              </a:rPr>
              <a:t>Toluidine</a:t>
            </a:r>
            <a:r>
              <a:rPr lang="en-US" dirty="0" smtClean="0">
                <a:latin typeface="Times New Roman" pitchFamily="18" charset="0"/>
                <a:cs typeface="Times New Roman" pitchFamily="18" charset="0"/>
              </a:rPr>
              <a:t> Blue Dye/</a:t>
            </a:r>
            <a:r>
              <a:rPr lang="en-US" dirty="0" err="1" smtClean="0">
                <a:latin typeface="Times New Roman" pitchFamily="18" charset="0"/>
                <a:cs typeface="Times New Roman" pitchFamily="18" charset="0"/>
              </a:rPr>
              <a:t>Colposcope</a:t>
            </a:r>
            <a:r>
              <a:rPr lang="en-US" dirty="0" smtClean="0">
                <a:latin typeface="Times New Roman" pitchFamily="18" charset="0"/>
                <a:cs typeface="Times New Roman" pitchFamily="18" charset="0"/>
              </a:rPr>
              <a:t> and/or digital camera to better identify and visualize any injuries</a:t>
            </a:r>
          </a:p>
          <a:p>
            <a:pPr marL="742950" lvl="1" indent="-285750" eaLnBrk="1" hangingPunct="1">
              <a:spcBef>
                <a:spcPct val="0"/>
              </a:spcBef>
              <a:buFontTx/>
              <a:buChar char="•"/>
            </a:pPr>
            <a:r>
              <a:rPr lang="en-US" dirty="0" smtClean="0">
                <a:latin typeface="Times New Roman" pitchFamily="18" charset="0"/>
                <a:cs typeface="Times New Roman" pitchFamily="18" charset="0"/>
              </a:rPr>
              <a:t>Why and how SANE swabbed certain body parts for fluid evidence, and how she dried and stored those swabs for collection</a:t>
            </a:r>
          </a:p>
          <a:p>
            <a:pPr eaLnBrk="1" hangingPunct="1">
              <a:spcBef>
                <a:spcPct val="0"/>
              </a:spcBef>
            </a:pPr>
            <a:endParaRPr lang="en-US" b="1" u="sng" dirty="0" smtClean="0">
              <a:latin typeface="Times New Roman" pitchFamily="18" charset="0"/>
              <a:cs typeface="Times New Roman" pitchFamily="18" charset="0"/>
            </a:endParaRPr>
          </a:p>
          <a:p>
            <a:pPr eaLnBrk="1" hangingPunct="1">
              <a:spcBef>
                <a:spcPct val="0"/>
              </a:spcBef>
            </a:pPr>
            <a:r>
              <a:rPr lang="en-US" dirty="0" smtClean="0">
                <a:latin typeface="Times New Roman" pitchFamily="18" charset="0"/>
                <a:cs typeface="Times New Roman" pitchFamily="18" charset="0"/>
              </a:rPr>
              <a:t>Examples:</a:t>
            </a:r>
          </a:p>
          <a:p>
            <a:pPr eaLnBrk="1" hangingPunct="1">
              <a:spcBef>
                <a:spcPct val="0"/>
              </a:spcBef>
              <a:buFontTx/>
              <a:buChar char="•"/>
            </a:pPr>
            <a:r>
              <a:rPr lang="en-US" dirty="0" smtClean="0">
                <a:latin typeface="Times New Roman" pitchFamily="18" charset="0"/>
                <a:cs typeface="Times New Roman" pitchFamily="18" charset="0"/>
              </a:rPr>
              <a:t>SANE testifying as a fact witness may testify about bruises observed at various sites on the patient’s body and explain that she asked the patient to return for a follow-up examination to more accurately document the bruising because bruises are not fully visible until a few days after the causation event.  SANE may </a:t>
            </a:r>
            <a:r>
              <a:rPr lang="en-US" u="sng" dirty="0" smtClean="0">
                <a:latin typeface="Times New Roman" pitchFamily="18" charset="0"/>
                <a:cs typeface="Times New Roman" pitchFamily="18" charset="0"/>
              </a:rPr>
              <a:t>not</a:t>
            </a:r>
            <a:r>
              <a:rPr lang="en-US" dirty="0" smtClean="0">
                <a:latin typeface="Times New Roman" pitchFamily="18" charset="0"/>
                <a:cs typeface="Times New Roman" pitchFamily="18" charset="0"/>
              </a:rPr>
              <a:t> testify that in her opinion the bruises were caused by blunt forced trauma.</a:t>
            </a:r>
          </a:p>
          <a:p>
            <a:pPr eaLnBrk="1" hangingPunct="1">
              <a:spcBef>
                <a:spcPct val="0"/>
              </a:spcBef>
              <a:buFontTx/>
              <a:buChar char="•"/>
            </a:pPr>
            <a:r>
              <a:rPr lang="en-US" dirty="0" smtClean="0">
                <a:latin typeface="Times New Roman" pitchFamily="18" charset="0"/>
                <a:cs typeface="Times New Roman" pitchFamily="18" charset="0"/>
              </a:rPr>
              <a:t>Patient says she was forced to her knees in a roughly paved parking lot. Patient has dark bruises on her knees and gravel embedded in her knee caps. In response to prosecution’s questions SANE may testify that these bruises are consistent with patient’s account. In response to defense counsel’s questions, SANE may testify that these bruises are consistent with a drunk falling to her knees.</a:t>
            </a:r>
            <a:endParaRPr lang="en-US" dirty="0" smtClean="0">
              <a:latin typeface="Times New Roman" pitchFamily="18" charset="0"/>
            </a:endParaRPr>
          </a:p>
          <a:p>
            <a:pPr>
              <a:buFontTx/>
              <a:buChar char="•"/>
            </a:pPr>
            <a:r>
              <a:rPr lang="en-US" dirty="0" smtClean="0">
                <a:latin typeface="Times New Roman" pitchFamily="18" charset="0"/>
              </a:rPr>
              <a:t>SANE testifying as a Fact Witness may only testify as to consistency of findings with patient’s history and account. May not express opinion about causation.</a:t>
            </a:r>
          </a:p>
          <a:p>
            <a:pPr eaLnBrk="1" hangingPunct="1">
              <a:spcBef>
                <a:spcPct val="0"/>
              </a:spcBef>
            </a:pPr>
            <a:endParaRPr lang="en-US" dirty="0" smtClean="0">
              <a:latin typeface="Times New Roman" pitchFamily="18" charset="0"/>
            </a:endParaRPr>
          </a:p>
          <a:p>
            <a:pPr>
              <a:buFontTx/>
              <a:buChar char="•"/>
            </a:pPr>
            <a:r>
              <a:rPr lang="en-US" dirty="0" smtClean="0">
                <a:latin typeface="Times New Roman" pitchFamily="18" charset="0"/>
              </a:rPr>
              <a:t>SANE Faculty provides examples from own practice.</a:t>
            </a:r>
          </a:p>
          <a:p>
            <a:pPr>
              <a:buFontTx/>
              <a:buChar char="•"/>
            </a:pPr>
            <a:endParaRPr lang="en-US" dirty="0" smtClean="0">
              <a:latin typeface="Times New Roman" pitchFamily="18" charset="0"/>
            </a:endParaRPr>
          </a:p>
          <a:p>
            <a:pPr eaLnBrk="1" hangingPunct="1">
              <a:spcBef>
                <a:spcPct val="0"/>
              </a:spcBef>
            </a:pPr>
            <a:endParaRPr lang="en-US" dirty="0" smtClean="0">
              <a:latin typeface="Times New Roman" pitchFamily="18" charset="0"/>
            </a:endParaRPr>
          </a:p>
        </p:txBody>
      </p:sp>
      <p:sp>
        <p:nvSpPr>
          <p:cNvPr id="20483" name="Slide Number Placeholder 3"/>
          <p:cNvSpPr txBox="1">
            <a:spLocks noGrp="1"/>
          </p:cNvSpPr>
          <p:nvPr/>
        </p:nvSpPr>
        <p:spPr bwMode="auto">
          <a:xfrm>
            <a:off x="3970338" y="8831263"/>
            <a:ext cx="3038475" cy="463550"/>
          </a:xfrm>
          <a:prstGeom prst="rect">
            <a:avLst/>
          </a:prstGeom>
          <a:noFill/>
          <a:ln>
            <a:miter lim="800000"/>
            <a:headEnd/>
            <a:tailEnd/>
          </a:ln>
        </p:spPr>
        <p:txBody>
          <a:bodyPr lIns="93164" tIns="46582" rIns="93164" bIns="46582" anchor="b"/>
          <a:lstStyle/>
          <a:p>
            <a:pPr algn="r">
              <a:defRPr/>
            </a:pPr>
            <a:fld id="{E80BCABE-6391-4DF3-B75C-4DE1435BE43F}" type="slidenum">
              <a:rPr lang="en-US" sz="1200">
                <a:latin typeface="+mn-lt"/>
                <a:cs typeface="Arial" charset="0"/>
              </a:rPr>
              <a:pPr algn="r">
                <a:defRPr/>
              </a:pPr>
              <a:t>73</a:t>
            </a:fld>
            <a:endParaRPr lang="en-US" sz="1200">
              <a:latin typeface="+mn-lt"/>
              <a:cs typeface="Arial" charset="0"/>
            </a:endParaRPr>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
          </p:nvPr>
        </p:nvSpPr>
        <p:spPr/>
        <p:txBody>
          <a:bodyPr/>
          <a:lstStyle/>
          <a:p>
            <a:pPr>
              <a:defRPr/>
            </a:pPr>
            <a:r>
              <a:rPr lang="en-US" smtClean="0"/>
              <a:t>10/24/13</a:t>
            </a:r>
            <a:endParaRPr lang="en-US" dirty="0"/>
          </a:p>
        </p:txBody>
      </p:sp>
      <p:sp>
        <p:nvSpPr>
          <p:cNvPr id="53252" name="Rectangle 2"/>
          <p:cNvSpPr>
            <a:spLocks noGrp="1" noRot="1" noChangeAspect="1" noTextEdit="1"/>
          </p:cNvSpPr>
          <p:nvPr>
            <p:ph type="sldImg"/>
          </p:nvPr>
        </p:nvSpPr>
        <p:spPr bwMode="auto">
          <a:noFill/>
          <a:ln>
            <a:solidFill>
              <a:srgbClr val="000000"/>
            </a:solidFill>
            <a:miter lim="800000"/>
            <a:headEnd/>
            <a:tailEnd/>
          </a:ln>
        </p:spPr>
      </p:sp>
      <p:sp>
        <p:nvSpPr>
          <p:cNvPr id="53253" name="Rectangle 3"/>
          <p:cNvSpPr>
            <a:spLocks noGrp="1"/>
          </p:cNvSpPr>
          <p:nvPr>
            <p:ph type="body" idx="1"/>
          </p:nvPr>
        </p:nvSpPr>
        <p:spPr bwMode="auto">
          <a:noFill/>
        </p:spPr>
        <p:txBody>
          <a:bodyPr wrap="square" numCol="1" anchor="t" anchorCtr="0" compatLnSpc="1">
            <a:prstTxWarp prst="textNoShape">
              <a:avLst/>
            </a:prstTxWarp>
          </a:bodyPr>
          <a:lstStyle/>
          <a:p>
            <a:r>
              <a:rPr lang="en-US" b="1" u="sng" dirty="0" smtClean="0">
                <a:latin typeface="Times New Roman" pitchFamily="18" charset="0"/>
                <a:cs typeface="Times New Roman" pitchFamily="18" charset="0"/>
              </a:rPr>
              <a:t>Suggested Commentary:</a:t>
            </a:r>
          </a:p>
          <a:p>
            <a:pPr>
              <a:buFontTx/>
              <a:buChar char="•"/>
            </a:pPr>
            <a:r>
              <a:rPr lang="en-US" dirty="0" smtClean="0">
                <a:latin typeface="Times New Roman" pitchFamily="18" charset="0"/>
                <a:cs typeface="Times New Roman" pitchFamily="18" charset="0"/>
              </a:rPr>
              <a:t>Whether the defendant is guilty or innocent is the ultimate issue of fact to be decided by a jury or in a bench trial, by the judge.</a:t>
            </a:r>
          </a:p>
          <a:p>
            <a:pPr>
              <a:buFontTx/>
              <a:buNone/>
            </a:pPr>
            <a:endParaRPr lang="en-US" dirty="0" smtClean="0">
              <a:latin typeface="Times New Roman" pitchFamily="18" charset="0"/>
              <a:cs typeface="Times New Roman" pitchFamily="18" charset="0"/>
            </a:endParaRPr>
          </a:p>
          <a:p>
            <a:pPr>
              <a:buFontTx/>
              <a:buChar char="•"/>
            </a:pPr>
            <a:r>
              <a:rPr lang="en-US" dirty="0" smtClean="0">
                <a:latin typeface="Times New Roman" pitchFamily="18" charset="0"/>
                <a:cs typeface="Times New Roman" pitchFamily="18" charset="0"/>
              </a:rPr>
              <a:t>Rape and sexual assault are legal conclusions, not medical diagnoses.</a:t>
            </a:r>
          </a:p>
          <a:p>
            <a:pPr>
              <a:buFontTx/>
              <a:buChar char="•"/>
            </a:pPr>
            <a:endParaRPr lang="en-US" dirty="0" smtClean="0">
              <a:latin typeface="Times New Roman" pitchFamily="18" charset="0"/>
              <a:cs typeface="Times New Roman" pitchFamily="18" charset="0"/>
            </a:endParaRPr>
          </a:p>
          <a:p>
            <a:pPr>
              <a:buFontTx/>
              <a:buChar char="•"/>
            </a:pPr>
            <a:r>
              <a:rPr lang="en-US" sz="1200" kern="1200" dirty="0" smtClean="0">
                <a:solidFill>
                  <a:schemeClr val="tx1"/>
                </a:solidFill>
                <a:latin typeface="Times New Roman" pitchFamily="18" charset="0"/>
                <a:cs typeface="Times New Roman" pitchFamily="18" charset="0"/>
              </a:rPr>
              <a:t>Cases in which the SANE has stepped over the line have resulted in mistrials, reversals, and remands.  For example, in </a:t>
            </a:r>
            <a:r>
              <a:rPr lang="en-US" sz="1200" i="1" kern="1200" dirty="0" smtClean="0">
                <a:solidFill>
                  <a:schemeClr val="tx1"/>
                </a:solidFill>
                <a:latin typeface="Times New Roman" pitchFamily="18" charset="0"/>
                <a:cs typeface="Times New Roman" pitchFamily="18" charset="0"/>
              </a:rPr>
              <a:t>State v. Hudson</a:t>
            </a:r>
            <a:r>
              <a:rPr lang="en-US" sz="1200" kern="1200" dirty="0" smtClean="0">
                <a:solidFill>
                  <a:schemeClr val="tx1"/>
                </a:solidFill>
                <a:latin typeface="Times New Roman" pitchFamily="18" charset="0"/>
                <a:cs typeface="Times New Roman" pitchFamily="18" charset="0"/>
              </a:rPr>
              <a:t>, the defendant appealed his third-degree rape </a:t>
            </a:r>
            <a:r>
              <a:rPr lang="en-US" sz="1200" b="0" kern="1200" dirty="0" smtClean="0">
                <a:solidFill>
                  <a:schemeClr val="tx1"/>
                </a:solidFill>
                <a:latin typeface="Times New Roman" pitchFamily="18" charset="0"/>
                <a:cs typeface="Times New Roman" pitchFamily="18" charset="0"/>
              </a:rPr>
              <a:t>conviction for anal rape on the grounds that the trial court improperly allowed two SANEs  to opine as to his guilt.  The examining SANE documented deep vaginal and anal lacerations,  but neither she nor her supervising SANE, who also testified, limited their testimony to whether the victim’s injuries were caused by blunt force; they testified that the sexual encounter was not consensual, which was the essence of the rape charge and the only disputed issue. The appellate court asserted that the nurses’ "sole reason" for believing that the victim had not consented was that the sex must have been extremely painful. Such reasoning was not based in medical or </a:t>
            </a:r>
            <a:r>
              <a:rPr lang="en-US" sz="1200" kern="1200" dirty="0" smtClean="0">
                <a:solidFill>
                  <a:schemeClr val="tx1"/>
                </a:solidFill>
                <a:latin typeface="Times New Roman" pitchFamily="18" charset="0"/>
                <a:cs typeface="Times New Roman" pitchFamily="18" charset="0"/>
              </a:rPr>
              <a:t>any other specialized knowledge and could easily have been done by the average layperson. The judgment was reversed and remanded for a new trial.  </a:t>
            </a:r>
            <a:r>
              <a:rPr lang="en-US" sz="1200" i="1" kern="1200" dirty="0" smtClean="0">
                <a:solidFill>
                  <a:schemeClr val="tx1"/>
                </a:solidFill>
                <a:latin typeface="Times New Roman" pitchFamily="18" charset="0"/>
                <a:cs typeface="Times New Roman" pitchFamily="18" charset="0"/>
              </a:rPr>
              <a:t>State v. </a:t>
            </a:r>
            <a:r>
              <a:rPr lang="en-US" sz="1200" i="1" kern="1200" smtClean="0">
                <a:solidFill>
                  <a:schemeClr val="tx1"/>
                </a:solidFill>
                <a:latin typeface="Times New Roman" pitchFamily="18" charset="0"/>
                <a:cs typeface="Times New Roman" pitchFamily="18" charset="0"/>
              </a:rPr>
              <a:t>Hudson, </a:t>
            </a:r>
            <a:r>
              <a:rPr lang="en-US" sz="1200" kern="1200" dirty="0" smtClean="0">
                <a:solidFill>
                  <a:schemeClr val="tx1"/>
                </a:solidFill>
                <a:latin typeface="Times New Roman" pitchFamily="18" charset="0"/>
                <a:cs typeface="Times New Roman" pitchFamily="18" charset="0"/>
              </a:rPr>
              <a:t>2009 Wash. App LEXIS 1358.</a:t>
            </a:r>
            <a:endParaRPr lang="en-US" dirty="0" smtClean="0">
              <a:latin typeface="Times New Roman" pitchFamily="18" charset="0"/>
              <a:cs typeface="Times New Roman" pitchFamily="18" charset="0"/>
            </a:endParaRPr>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74</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
          </p:nvPr>
        </p:nvSpPr>
        <p:spPr/>
        <p:txBody>
          <a:bodyPr/>
          <a:lstStyle/>
          <a:p>
            <a:pPr>
              <a:defRPr/>
            </a:pPr>
            <a:r>
              <a:rPr lang="en-US" smtClean="0"/>
              <a:t>10/24/13</a:t>
            </a:r>
            <a:endParaRPr lang="en-US" dirty="0"/>
          </a:p>
        </p:txBody>
      </p:sp>
      <p:sp>
        <p:nvSpPr>
          <p:cNvPr id="54276" name="Slide Image Placeholder 1"/>
          <p:cNvSpPr>
            <a:spLocks noGrp="1" noRot="1" noChangeAspect="1" noTextEdit="1"/>
          </p:cNvSpPr>
          <p:nvPr>
            <p:ph type="sldImg"/>
          </p:nvPr>
        </p:nvSpPr>
        <p:spPr bwMode="auto">
          <a:noFill/>
          <a:ln>
            <a:solidFill>
              <a:srgbClr val="000000"/>
            </a:solidFill>
            <a:miter lim="800000"/>
            <a:headEnd/>
            <a:tailEnd/>
          </a:ln>
        </p:spPr>
      </p:sp>
      <p:sp>
        <p:nvSpPr>
          <p:cNvPr id="5427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latin typeface="Times New Roman" pitchFamily="18" charset="0"/>
              </a:rPr>
              <a:t>Suggested Commentary: </a:t>
            </a:r>
          </a:p>
          <a:p>
            <a:pPr eaLnBrk="1" hangingPunct="1">
              <a:buFontTx/>
              <a:buChar char="•"/>
            </a:pPr>
            <a:r>
              <a:rPr lang="en-US" smtClean="0">
                <a:latin typeface="Times New Roman" pitchFamily="18" charset="0"/>
              </a:rPr>
              <a:t>Replace this slide with your state’s rule of evidence on expert witness testimony.</a:t>
            </a:r>
            <a:endParaRPr lang="en-US" u="sng" smtClean="0">
              <a:latin typeface="Times New Roman" pitchFamily="18" charset="0"/>
            </a:endParaRPr>
          </a:p>
        </p:txBody>
      </p:sp>
      <p:sp>
        <p:nvSpPr>
          <p:cNvPr id="4" name="Slide Number Placeholder 3"/>
          <p:cNvSpPr txBox="1">
            <a:spLocks noGrp="1"/>
          </p:cNvSpPr>
          <p:nvPr/>
        </p:nvSpPr>
        <p:spPr>
          <a:xfrm>
            <a:off x="3970338" y="8831263"/>
            <a:ext cx="3038475" cy="463550"/>
          </a:xfrm>
          <a:prstGeom prst="rect">
            <a:avLst/>
          </a:prstGeom>
          <a:noFill/>
        </p:spPr>
        <p:txBody>
          <a:bodyPr lIns="93164" tIns="46582" rIns="93164" bIns="46582" anchor="b"/>
          <a:lstStyle/>
          <a:p>
            <a:pPr algn="r" fontAlgn="auto">
              <a:spcBef>
                <a:spcPts val="0"/>
              </a:spcBef>
              <a:spcAft>
                <a:spcPts val="0"/>
              </a:spcAft>
              <a:defRPr/>
            </a:pPr>
            <a:fld id="{3C5917D0-AC2C-4DE2-8022-52D092A53BB5}" type="slidenum">
              <a:rPr lang="en-US" sz="1200">
                <a:latin typeface="+mn-lt"/>
                <a:cs typeface="+mn-cs"/>
              </a:rPr>
              <a:pPr algn="r" fontAlgn="auto">
                <a:spcBef>
                  <a:spcPts val="0"/>
                </a:spcBef>
                <a:spcAft>
                  <a:spcPts val="0"/>
                </a:spcAft>
                <a:defRPr/>
              </a:pPr>
              <a:t>75</a:t>
            </a:fld>
            <a:endParaRPr lang="en-US" sz="1200" dirty="0">
              <a:latin typeface="+mn-lt"/>
              <a:cs typeface="+mn-cs"/>
            </a:endParaRPr>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
          </p:nvPr>
        </p:nvSpPr>
        <p:spPr/>
        <p:txBody>
          <a:bodyPr/>
          <a:lstStyle/>
          <a:p>
            <a:pPr>
              <a:defRPr/>
            </a:pPr>
            <a:r>
              <a:rPr lang="en-US" smtClean="0"/>
              <a:t>10/24/13</a:t>
            </a:r>
            <a:endParaRPr lang="en-US" dirty="0"/>
          </a:p>
        </p:txBody>
      </p:sp>
      <p:sp>
        <p:nvSpPr>
          <p:cNvPr id="55300" name="Rectangle 2"/>
          <p:cNvSpPr>
            <a:spLocks noGrp="1" noRot="1" noChangeAspect="1" noTextEdit="1"/>
          </p:cNvSpPr>
          <p:nvPr>
            <p:ph type="sldImg"/>
          </p:nvPr>
        </p:nvSpPr>
        <p:spPr bwMode="auto">
          <a:noFill/>
          <a:ln>
            <a:solidFill>
              <a:srgbClr val="000000"/>
            </a:solidFill>
            <a:miter lim="800000"/>
            <a:headEnd/>
            <a:tailEnd/>
          </a:ln>
        </p:spPr>
      </p:sp>
      <p:sp>
        <p:nvSpPr>
          <p:cNvPr id="55301" name="Rectangle 3"/>
          <p:cNvSpPr>
            <a:spLocks noGrp="1"/>
          </p:cNvSpPr>
          <p:nvPr>
            <p:ph type="body" idx="1"/>
          </p:nvPr>
        </p:nvSpPr>
        <p:spPr bwMode="auto">
          <a:noFill/>
        </p:spPr>
        <p:txBody>
          <a:bodyPr wrap="square" numCol="1" anchor="t" anchorCtr="0" compatLnSpc="1">
            <a:prstTxWarp prst="textNoShape">
              <a:avLst/>
            </a:prstTxWarp>
          </a:bodyPr>
          <a:lstStyle/>
          <a:p>
            <a:r>
              <a:rPr lang="en-US" b="1" u="sng" dirty="0" smtClean="0">
                <a:latin typeface="Times New Roman" pitchFamily="18" charset="0"/>
                <a:cs typeface="Times New Roman" pitchFamily="18" charset="0"/>
              </a:rPr>
              <a:t>Suggested</a:t>
            </a:r>
            <a:r>
              <a:rPr lang="en-US" b="1" u="sng" baseline="0" dirty="0" smtClean="0">
                <a:latin typeface="Times New Roman" pitchFamily="18" charset="0"/>
                <a:cs typeface="Times New Roman" pitchFamily="18" charset="0"/>
              </a:rPr>
              <a:t> Commentary:</a:t>
            </a:r>
            <a:endParaRPr lang="en-US" b="0" u="none" baseline="0" dirty="0" smtClean="0">
              <a:latin typeface="Times New Roman" pitchFamily="18" charset="0"/>
              <a:cs typeface="Times New Roman" pitchFamily="18" charset="0"/>
            </a:endParaRPr>
          </a:p>
          <a:p>
            <a:r>
              <a:rPr lang="en-US" b="0" u="none" baseline="0" dirty="0" smtClean="0">
                <a:latin typeface="Times New Roman" pitchFamily="18" charset="0"/>
                <a:cs typeface="Times New Roman" pitchFamily="18" charset="0"/>
              </a:rPr>
              <a:t>Note to Judicial Faculty: Replace this slide with your jurisdiction’s analogue to Federal Rule of Evidence 703.</a:t>
            </a:r>
          </a:p>
          <a:p>
            <a:pPr>
              <a:buFont typeface="Arial" pitchFamily="34" charset="0"/>
              <a:buChar char="•"/>
            </a:pPr>
            <a:r>
              <a:rPr lang="en-US" b="0" u="none" baseline="0" dirty="0" smtClean="0">
                <a:latin typeface="Times New Roman" pitchFamily="18" charset="0"/>
                <a:cs typeface="Times New Roman" pitchFamily="18" charset="0"/>
              </a:rPr>
              <a:t>Opinions based on inadmissible facts or data may raise </a:t>
            </a:r>
            <a:r>
              <a:rPr lang="en-US" b="0" i="1" u="none" baseline="0" dirty="0" smtClean="0">
                <a:latin typeface="Times New Roman" pitchFamily="18" charset="0"/>
                <a:cs typeface="Times New Roman" pitchFamily="18" charset="0"/>
              </a:rPr>
              <a:t>Crawford </a:t>
            </a:r>
            <a:r>
              <a:rPr lang="en-US" b="0" i="0" u="none" baseline="0" dirty="0" smtClean="0">
                <a:latin typeface="Times New Roman" pitchFamily="18" charset="0"/>
                <a:cs typeface="Times New Roman" pitchFamily="18" charset="0"/>
              </a:rPr>
              <a:t> issues. </a:t>
            </a:r>
            <a:endParaRPr lang="en-US" b="1" u="sng" dirty="0" smtClean="0">
              <a:latin typeface="Times New Roman" pitchFamily="18" charset="0"/>
              <a:cs typeface="Times New Roman" pitchFamily="18" charset="0"/>
            </a:endParaRPr>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76</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
          </p:nvPr>
        </p:nvSpPr>
        <p:spPr/>
        <p:txBody>
          <a:bodyPr/>
          <a:lstStyle/>
          <a:p>
            <a:pPr>
              <a:defRPr/>
            </a:pPr>
            <a:r>
              <a:rPr lang="en-US" smtClean="0"/>
              <a:t>10/24/13</a:t>
            </a:r>
            <a:endParaRPr lang="en-US" dirty="0"/>
          </a:p>
        </p:txBody>
      </p:sp>
      <p:sp>
        <p:nvSpPr>
          <p:cNvPr id="56324" name="Slide Image Placeholder 1"/>
          <p:cNvSpPr>
            <a:spLocks noGrp="1" noRot="1" noChangeAspect="1" noTextEdit="1"/>
          </p:cNvSpPr>
          <p:nvPr>
            <p:ph type="sldImg"/>
          </p:nvPr>
        </p:nvSpPr>
        <p:spPr bwMode="auto">
          <a:noFill/>
          <a:ln>
            <a:solidFill>
              <a:srgbClr val="000000"/>
            </a:solidFill>
            <a:miter lim="800000"/>
            <a:headEnd/>
            <a:tailEnd/>
          </a:ln>
        </p:spPr>
      </p:sp>
      <p:sp>
        <p:nvSpPr>
          <p:cNvPr id="5632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latin typeface="Times New Roman" pitchFamily="18" charset="0"/>
                <a:cs typeface="Times New Roman" pitchFamily="18" charset="0"/>
              </a:rPr>
              <a:t>Suggested Commentary: </a:t>
            </a:r>
          </a:p>
          <a:p>
            <a:pPr eaLnBrk="1" hangingPunct="1">
              <a:spcBef>
                <a:spcPct val="0"/>
              </a:spcBef>
            </a:pPr>
            <a:r>
              <a:rPr lang="en-US" dirty="0" smtClean="0">
                <a:latin typeface="Times New Roman" pitchFamily="18" charset="0"/>
                <a:cs typeface="Times New Roman" pitchFamily="18" charset="0"/>
              </a:rPr>
              <a:t>Challenges to Qualifying a SANE as an expert:</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pPr lvl="1" eaLnBrk="1" hangingPunct="1">
              <a:spcBef>
                <a:spcPct val="0"/>
              </a:spcBef>
              <a:buFontTx/>
              <a:buChar char="•"/>
            </a:pPr>
            <a:r>
              <a:rPr lang="en-US" dirty="0" smtClean="0">
                <a:latin typeface="Times New Roman" pitchFamily="18" charset="0"/>
                <a:cs typeface="Times New Roman" pitchFamily="18" charset="0"/>
              </a:rPr>
              <a:t>Defense sometimes challenges SANEs because they are not doctors.</a:t>
            </a:r>
          </a:p>
          <a:p>
            <a:pPr lvl="1" eaLnBrk="1" hangingPunct="1">
              <a:spcBef>
                <a:spcPct val="0"/>
              </a:spcBef>
              <a:buFontTx/>
              <a:buChar char="•"/>
            </a:pPr>
            <a:r>
              <a:rPr lang="en-US" dirty="0" smtClean="0">
                <a:latin typeface="Times New Roman" pitchFamily="18" charset="0"/>
                <a:cs typeface="Times New Roman" pitchFamily="18" charset="0"/>
              </a:rPr>
              <a:t>Qualifications should be assessed based on experience, currency in the field and knowledge, not an academic degree.</a:t>
            </a:r>
          </a:p>
          <a:p>
            <a:pPr lvl="1" eaLnBrk="1" hangingPunct="1">
              <a:spcBef>
                <a:spcPct val="0"/>
              </a:spcBef>
              <a:buFontTx/>
              <a:buChar char="•"/>
            </a:pPr>
            <a:r>
              <a:rPr lang="en-US" dirty="0" smtClean="0">
                <a:latin typeface="Times New Roman" pitchFamily="18" charset="0"/>
                <a:cs typeface="Times New Roman" pitchFamily="18" charset="0"/>
              </a:rPr>
              <a:t>A SANE who has conducted 70 exams and who, in addition to her specialized training, also participates in continuing education from the International Association of Forensic Nurses and other sources is an expert. An ER doctor who has conducted just a few exams and had no specialized education is not.</a:t>
            </a:r>
          </a:p>
          <a:p>
            <a:pPr lvl="1" eaLnBrk="1" hangingPunct="1">
              <a:spcBef>
                <a:spcPct val="0"/>
              </a:spcBef>
              <a:buFontTx/>
              <a:buChar char="•"/>
            </a:pPr>
            <a:r>
              <a:rPr lang="en-US" dirty="0" smtClean="0">
                <a:latin typeface="Times New Roman" pitchFamily="18" charset="0"/>
                <a:cs typeface="Times New Roman" pitchFamily="18" charset="0"/>
              </a:rPr>
              <a:t>Because juries often have mistaken expectations about who will present medical evidence at trial, courts should allow time for whichever party is proposing the SANE as an expert to fully elicit her credentials during qualification. </a:t>
            </a:r>
          </a:p>
        </p:txBody>
      </p:sp>
      <p:sp>
        <p:nvSpPr>
          <p:cNvPr id="30723" name="Slide Number Placeholder 3"/>
          <p:cNvSpPr txBox="1">
            <a:spLocks noGrp="1"/>
          </p:cNvSpPr>
          <p:nvPr/>
        </p:nvSpPr>
        <p:spPr bwMode="auto">
          <a:xfrm>
            <a:off x="3970338" y="8831263"/>
            <a:ext cx="3038475" cy="463550"/>
          </a:xfrm>
          <a:prstGeom prst="rect">
            <a:avLst/>
          </a:prstGeom>
          <a:noFill/>
          <a:ln>
            <a:miter lim="800000"/>
            <a:headEnd/>
            <a:tailEnd/>
          </a:ln>
        </p:spPr>
        <p:txBody>
          <a:bodyPr lIns="93164" tIns="46582" rIns="93164" bIns="46582" anchor="b"/>
          <a:lstStyle/>
          <a:p>
            <a:pPr algn="r">
              <a:defRPr/>
            </a:pPr>
            <a:fld id="{85B797BD-5732-4986-84BD-4DD1C0B69CEE}" type="slidenum">
              <a:rPr lang="en-US" sz="1200">
                <a:latin typeface="+mn-lt"/>
                <a:cs typeface="Arial" charset="0"/>
              </a:rPr>
              <a:pPr algn="r">
                <a:defRPr/>
              </a:pPr>
              <a:t>77</a:t>
            </a:fld>
            <a:endParaRPr lang="en-US" sz="1200">
              <a:latin typeface="+mn-lt"/>
              <a:cs typeface="Arial" charset="0"/>
            </a:endParaRPr>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
          </p:nvPr>
        </p:nvSpPr>
        <p:spPr/>
        <p:txBody>
          <a:bodyPr/>
          <a:lstStyle/>
          <a:p>
            <a:pPr>
              <a:defRPr/>
            </a:pPr>
            <a:r>
              <a:rPr lang="en-US" smtClean="0"/>
              <a:t>10/24/13</a:t>
            </a:r>
            <a:endParaRPr lang="en-US" dirty="0"/>
          </a:p>
        </p:txBody>
      </p:sp>
      <p:sp>
        <p:nvSpPr>
          <p:cNvPr id="57348" name="Slide Image Placeholder 1"/>
          <p:cNvSpPr>
            <a:spLocks noGrp="1" noRot="1" noChangeAspect="1" noTextEdit="1"/>
          </p:cNvSpPr>
          <p:nvPr>
            <p:ph type="sldImg"/>
          </p:nvPr>
        </p:nvSpPr>
        <p:spPr bwMode="auto">
          <a:noFill/>
          <a:ln>
            <a:solidFill>
              <a:srgbClr val="000000"/>
            </a:solidFill>
            <a:miter lim="800000"/>
            <a:headEnd/>
            <a:tailEnd/>
          </a:ln>
        </p:spPr>
      </p:sp>
      <p:sp>
        <p:nvSpPr>
          <p:cNvPr id="5734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latin typeface="Times New Roman" pitchFamily="18" charset="0"/>
              </a:rPr>
              <a:t>Suggested Commentary: </a:t>
            </a:r>
          </a:p>
          <a:p>
            <a:pPr eaLnBrk="1" hangingPunct="1">
              <a:spcBef>
                <a:spcPct val="0"/>
              </a:spcBef>
            </a:pPr>
            <a:r>
              <a:rPr lang="en-US" dirty="0" smtClean="0">
                <a:latin typeface="Times New Roman" pitchFamily="18" charset="0"/>
              </a:rPr>
              <a:t>Examples:</a:t>
            </a:r>
          </a:p>
          <a:p>
            <a:pPr eaLnBrk="1" hangingPunct="1">
              <a:spcBef>
                <a:spcPct val="0"/>
              </a:spcBef>
              <a:buFontTx/>
              <a:buChar char="•"/>
            </a:pPr>
            <a:r>
              <a:rPr lang="en-US" dirty="0" smtClean="0">
                <a:latin typeface="Times New Roman" pitchFamily="18" charset="0"/>
              </a:rPr>
              <a:t>Examination documented bruises on patient’s body.  Expert SANE may offer an opinion that the bruises were caused by blunt force trauma. </a:t>
            </a:r>
          </a:p>
          <a:p>
            <a:pPr eaLnBrk="1" hangingPunct="1">
              <a:spcBef>
                <a:spcPct val="0"/>
              </a:spcBef>
              <a:buFontTx/>
              <a:buChar char="•"/>
            </a:pPr>
            <a:r>
              <a:rPr lang="en-US" dirty="0" smtClean="0">
                <a:latin typeface="Times New Roman" pitchFamily="18" charset="0"/>
              </a:rPr>
              <a:t>Patient testified that assailant forcefully grabbed her shoulders. Expert SANE may testify that bruises on shoulders are consistent with the patient’s account.  </a:t>
            </a:r>
          </a:p>
          <a:p>
            <a:pPr eaLnBrk="1" hangingPunct="1">
              <a:spcBef>
                <a:spcPct val="0"/>
              </a:spcBef>
              <a:buFontTx/>
              <a:buChar char="•"/>
            </a:pPr>
            <a:r>
              <a:rPr lang="en-US" dirty="0" smtClean="0">
                <a:latin typeface="Times New Roman" pitchFamily="18" charset="0"/>
              </a:rPr>
              <a:t>SANE Faculty offers examples from own practice.</a:t>
            </a:r>
          </a:p>
        </p:txBody>
      </p:sp>
      <p:sp>
        <p:nvSpPr>
          <p:cNvPr id="32771" name="Slide Number Placeholder 3"/>
          <p:cNvSpPr txBox="1">
            <a:spLocks noGrp="1"/>
          </p:cNvSpPr>
          <p:nvPr/>
        </p:nvSpPr>
        <p:spPr bwMode="auto">
          <a:xfrm>
            <a:off x="3970338" y="8831263"/>
            <a:ext cx="3038475" cy="463550"/>
          </a:xfrm>
          <a:prstGeom prst="rect">
            <a:avLst/>
          </a:prstGeom>
          <a:noFill/>
          <a:ln>
            <a:miter lim="800000"/>
            <a:headEnd/>
            <a:tailEnd/>
          </a:ln>
        </p:spPr>
        <p:txBody>
          <a:bodyPr lIns="93164" tIns="46582" rIns="93164" bIns="46582" anchor="b"/>
          <a:lstStyle/>
          <a:p>
            <a:pPr algn="r">
              <a:defRPr/>
            </a:pPr>
            <a:fld id="{AEC64567-523C-419A-987B-9A2C2365E720}" type="slidenum">
              <a:rPr lang="en-US" sz="1200">
                <a:latin typeface="+mn-lt"/>
                <a:cs typeface="Arial" charset="0"/>
              </a:rPr>
              <a:pPr algn="r">
                <a:defRPr/>
              </a:pPr>
              <a:t>78</a:t>
            </a:fld>
            <a:endParaRPr lang="en-US" sz="1200">
              <a:latin typeface="+mn-lt"/>
              <a:cs typeface="Arial" charset="0"/>
            </a:endParaRPr>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
          </p:nvPr>
        </p:nvSpPr>
        <p:spPr/>
        <p:txBody>
          <a:bodyPr/>
          <a:lstStyle/>
          <a:p>
            <a:pPr>
              <a:defRPr/>
            </a:pPr>
            <a:r>
              <a:rPr lang="en-US" smtClean="0"/>
              <a:t>10/24/13</a:t>
            </a:r>
            <a:endParaRPr lang="en-US" dirty="0"/>
          </a:p>
        </p:txBody>
      </p:sp>
      <p:sp>
        <p:nvSpPr>
          <p:cNvPr id="58372" name="Rectangle 2"/>
          <p:cNvSpPr>
            <a:spLocks noGrp="1" noRot="1" noChangeAspect="1" noTextEdit="1"/>
          </p:cNvSpPr>
          <p:nvPr>
            <p:ph type="sldImg"/>
          </p:nvPr>
        </p:nvSpPr>
        <p:spPr bwMode="auto">
          <a:noFill/>
          <a:ln>
            <a:solidFill>
              <a:srgbClr val="000000"/>
            </a:solidFill>
            <a:miter lim="800000"/>
            <a:headEnd/>
            <a:tailEnd/>
          </a:ln>
        </p:spPr>
      </p:sp>
      <p:sp>
        <p:nvSpPr>
          <p:cNvPr id="58373" name="Rectangle 3"/>
          <p:cNvSpPr>
            <a:spLocks noGrp="1"/>
          </p:cNvSpPr>
          <p:nvPr>
            <p:ph type="body" idx="1"/>
          </p:nvPr>
        </p:nvSpPr>
        <p:spPr bwMode="auto">
          <a:xfrm>
            <a:off x="413657" y="4416425"/>
            <a:ext cx="6308725" cy="4181475"/>
          </a:xfrm>
          <a:noFill/>
        </p:spPr>
        <p:txBody>
          <a:bodyPr wrap="square" numCol="1" anchor="t" anchorCtr="0" compatLnSpc="1">
            <a:prstTxWarp prst="textNoShape">
              <a:avLst/>
            </a:prstTxWarp>
          </a:bodyPr>
          <a:lstStyle/>
          <a:p>
            <a:r>
              <a:rPr lang="en-US" b="1" u="sng" dirty="0" smtClean="0">
                <a:latin typeface="Times New Roman" pitchFamily="18" charset="0"/>
              </a:rPr>
              <a:t>Suggested Commentary</a:t>
            </a:r>
            <a:r>
              <a:rPr lang="en-US" dirty="0" smtClean="0">
                <a:latin typeface="Times New Roman" pitchFamily="18" charset="0"/>
              </a:rPr>
              <a:t>:</a:t>
            </a:r>
          </a:p>
          <a:p>
            <a:r>
              <a:rPr lang="en-US" dirty="0" smtClean="0">
                <a:latin typeface="Times New Roman" pitchFamily="18" charset="0"/>
              </a:rPr>
              <a:t>According to a National Institute of Justice study:</a:t>
            </a:r>
          </a:p>
          <a:p>
            <a:pPr marL="742950" lvl="1" indent="-285750">
              <a:buFontTx/>
              <a:buChar char="•"/>
            </a:pPr>
            <a:r>
              <a:rPr lang="en-US" dirty="0" smtClean="0">
                <a:latin typeface="Times New Roman" pitchFamily="18" charset="0"/>
              </a:rPr>
              <a:t>70% of drug-facilitated/incapacitated and 48% of forcible rape victims reported no injuries;</a:t>
            </a:r>
          </a:p>
          <a:p>
            <a:pPr marL="742950" lvl="1" indent="-285750">
              <a:buFontTx/>
              <a:buChar char="•"/>
            </a:pPr>
            <a:r>
              <a:rPr lang="en-US" dirty="0" smtClean="0">
                <a:latin typeface="Times New Roman" pitchFamily="18" charset="0"/>
              </a:rPr>
              <a:t>23% of drug-facilitated/incapacitated and 34% of forcible rape victims reported minor injuries; and</a:t>
            </a:r>
          </a:p>
          <a:p>
            <a:pPr marL="742950" lvl="1" indent="-285750">
              <a:buFontTx/>
              <a:buChar char="•"/>
            </a:pPr>
            <a:r>
              <a:rPr lang="en-US" dirty="0" smtClean="0">
                <a:latin typeface="Times New Roman" pitchFamily="18" charset="0"/>
              </a:rPr>
              <a:t>6% of drug-facilitated/incapacitated and 16% of forcible rape victims reported serious injuries. </a:t>
            </a:r>
          </a:p>
          <a:p>
            <a:pPr marL="742950" lvl="1" indent="-285750">
              <a:buFontTx/>
              <a:buChar char="•"/>
            </a:pPr>
            <a:r>
              <a:rPr lang="en-US" dirty="0" smtClean="0">
                <a:latin typeface="Times New Roman" pitchFamily="18" charset="0"/>
              </a:rPr>
              <a:t>Rape victims have few observable serious physical injuries because most rapists use instrumental violence, which means they use only the threats and level of physical violence necessary to compel acquiescence. Many victims do not physically resist because they are frozen with fright, have dissociated, or make a strategic decision not to resist to avoid further injury, apart from the rape, or death.</a:t>
            </a:r>
          </a:p>
          <a:p>
            <a:pPr marL="742950" lvl="1" indent="-285750"/>
            <a:endParaRPr lang="en-US" dirty="0" smtClean="0">
              <a:latin typeface="Times New Roman" pitchFamily="18" charset="0"/>
            </a:endParaRPr>
          </a:p>
          <a:p>
            <a:pPr marL="742950" lvl="1" indent="-285750"/>
            <a:r>
              <a:rPr lang="en-US" b="1" dirty="0" smtClean="0">
                <a:latin typeface="Times New Roman" pitchFamily="18" charset="0"/>
              </a:rPr>
              <a:t>Source:  </a:t>
            </a:r>
            <a:endParaRPr lang="en-US" dirty="0" smtClean="0">
              <a:latin typeface="Times New Roman" pitchFamily="18" charset="0"/>
            </a:endParaRPr>
          </a:p>
          <a:p>
            <a:pPr marL="742950" lvl="1" indent="-285750"/>
            <a:r>
              <a:rPr lang="en-US" dirty="0" smtClean="0">
                <a:latin typeface="Times New Roman" pitchFamily="18" charset="0"/>
              </a:rPr>
              <a:t>Dean Kilpatrick et al., </a:t>
            </a:r>
            <a:r>
              <a:rPr lang="en-US" i="1" dirty="0" smtClean="0">
                <a:latin typeface="Times New Roman" pitchFamily="18" charset="0"/>
              </a:rPr>
              <a:t>Drug-Facilitated, Incapacitated and Forcible Rape: A National Study </a:t>
            </a:r>
            <a:r>
              <a:rPr lang="en-US" dirty="0" smtClean="0">
                <a:latin typeface="Times New Roman" pitchFamily="18" charset="0"/>
              </a:rPr>
              <a:t>31-32 (2007), http://www.ncjrs.gov/pdffiles1/njj/grants/219181.pdf.</a:t>
            </a:r>
          </a:p>
          <a:p>
            <a:pPr marL="742950" lvl="1" indent="-285750"/>
            <a:endParaRPr lang="en-US" dirty="0" smtClean="0">
              <a:latin typeface="Times New Roman" pitchFamily="18" charset="0"/>
            </a:endParaRPr>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79</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7891" name="Notes Placeholder 2"/>
          <p:cNvSpPr>
            <a:spLocks noGrp="1"/>
          </p:cNvSpPr>
          <p:nvPr>
            <p:ph type="body" idx="1"/>
          </p:nvPr>
        </p:nvSpPr>
        <p:spPr bwMode="auto">
          <a:xfrm>
            <a:off x="701675" y="4416425"/>
            <a:ext cx="5607050" cy="4183063"/>
          </a:xfrm>
          <a:noFill/>
        </p:spPr>
        <p:txBody>
          <a:bodyPr wrap="square" lIns="93177" tIns="46589" rIns="93177" bIns="46589" numCol="1" anchor="t" anchorCtr="0" compatLnSpc="1">
            <a:prstTxWarp prst="textNoShape">
              <a:avLst/>
            </a:prstTxWarp>
          </a:bodyPr>
          <a:lstStyle/>
          <a:p>
            <a:pPr eaLnBrk="1" hangingPunct="1"/>
            <a:r>
              <a:rPr lang="en-US" b="1" u="sng" dirty="0" smtClean="0"/>
              <a:t>Suggested Commentary:</a:t>
            </a:r>
            <a:endParaRPr lang="en-US" sz="800" u="sng" dirty="0" smtClean="0"/>
          </a:p>
          <a:p>
            <a:pPr eaLnBrk="1" hangingPunct="1">
              <a:buFontTx/>
              <a:buChar char="•"/>
            </a:pPr>
            <a:r>
              <a:rPr lang="en-US" dirty="0" smtClean="0"/>
              <a:t>Because most of these healthcare providers are nurses, this presentation uses the term SANE—the acronym for Sexual Assault Nurse Examiner—to denote all trained examiners. </a:t>
            </a:r>
          </a:p>
          <a:p>
            <a:pPr eaLnBrk="1" hangingPunct="1">
              <a:buFontTx/>
              <a:buChar char="•"/>
            </a:pPr>
            <a:r>
              <a:rPr lang="en-US" dirty="0" smtClean="0"/>
              <a:t> A SANE may be a registered nurse</a:t>
            </a:r>
            <a:r>
              <a:rPr lang="en-US" baseline="0" dirty="0" smtClean="0"/>
              <a:t> or</a:t>
            </a:r>
            <a:r>
              <a:rPr lang="en-US" dirty="0" smtClean="0"/>
              <a:t> a nurse practitioner.</a:t>
            </a:r>
            <a:r>
              <a:rPr lang="en-US" baseline="0" dirty="0" smtClean="0"/>
              <a:t> </a:t>
            </a:r>
            <a:r>
              <a:rPr lang="en-US" dirty="0" smtClean="0"/>
              <a:t>A SAFE—Sexual Assault Forensic Examiner—may be a physician, or a physician’s assistant.</a:t>
            </a:r>
          </a:p>
          <a:p>
            <a:pPr eaLnBrk="1" hangingPunct="1">
              <a:buFontTx/>
              <a:buChar char="•"/>
            </a:pPr>
            <a:r>
              <a:rPr lang="en-US" dirty="0" smtClean="0"/>
              <a:t>SANE programs may be located in hospital emergency departments or freestanding community clinics. </a:t>
            </a:r>
          </a:p>
          <a:p>
            <a:pPr eaLnBrk="1" hangingPunct="1">
              <a:buFontTx/>
              <a:buChar char="•"/>
            </a:pPr>
            <a:r>
              <a:rPr lang="en-US" dirty="0" smtClean="0"/>
              <a:t>In the many jurisdictions that lack SANE programs, these examinations are carried out by the ER personnel on duty, on occasion with telemedicine remote supervision by a SANE.  Telemedicine is discussed later in this presentation. </a:t>
            </a:r>
          </a:p>
          <a:p>
            <a:pPr eaLnBrk="1" hangingPunct="1"/>
            <a:endParaRPr lang="en-US" dirty="0" smtClean="0"/>
          </a:p>
        </p:txBody>
      </p:sp>
      <p:sp>
        <p:nvSpPr>
          <p:cNvPr id="4" name="Slide Number Placeholder 3"/>
          <p:cNvSpPr txBox="1">
            <a:spLocks noGrp="1"/>
          </p:cNvSpPr>
          <p:nvPr/>
        </p:nvSpPr>
        <p:spPr>
          <a:xfrm>
            <a:off x="3970338" y="8829675"/>
            <a:ext cx="3038475" cy="465138"/>
          </a:xfrm>
          <a:prstGeom prst="rect">
            <a:avLst/>
          </a:prstGeom>
          <a:noFill/>
        </p:spPr>
        <p:txBody>
          <a:bodyPr lIns="93177" tIns="46589" rIns="93177" bIns="46589" anchor="b"/>
          <a:lstStyle/>
          <a:p>
            <a:pPr algn="r" fontAlgn="auto">
              <a:spcBef>
                <a:spcPts val="0"/>
              </a:spcBef>
              <a:spcAft>
                <a:spcPts val="0"/>
              </a:spcAft>
              <a:defRPr/>
            </a:pPr>
            <a:fld id="{98ABEDC5-EECA-4C53-A0B1-1F0B1A3B3148}" type="slidenum">
              <a:rPr lang="en-US" sz="1200">
                <a:latin typeface="+mn-lt"/>
                <a:cs typeface="+mn-cs"/>
              </a:rPr>
              <a:pPr algn="r" fontAlgn="auto">
                <a:spcBef>
                  <a:spcPts val="0"/>
                </a:spcBef>
                <a:spcAft>
                  <a:spcPts val="0"/>
                </a:spcAft>
                <a:defRPr/>
              </a:pPr>
              <a:t>8</a:t>
            </a:fld>
            <a:endParaRPr lang="en-US" sz="1200" dirty="0">
              <a:latin typeface="+mn-lt"/>
              <a:cs typeface="+mn-cs"/>
            </a:endParaRPr>
          </a:p>
        </p:txBody>
      </p:sp>
      <p:sp>
        <p:nvSpPr>
          <p:cNvPr id="5" name="Date Placeholder 4"/>
          <p:cNvSpPr txBox="1">
            <a:spLocks noGrp="1"/>
          </p:cNvSpPr>
          <p:nvPr/>
        </p:nvSpPr>
        <p:spPr>
          <a:xfrm>
            <a:off x="3970338" y="0"/>
            <a:ext cx="3038475" cy="465138"/>
          </a:xfrm>
          <a:prstGeom prst="rect">
            <a:avLst/>
          </a:prstGeom>
          <a:noFill/>
        </p:spPr>
        <p:txBody>
          <a:bodyPr lIns="93177" tIns="46589" rIns="93177" bIns="46589"/>
          <a:lstStyle/>
          <a:p>
            <a:pPr algn="r" fontAlgn="auto">
              <a:spcBef>
                <a:spcPts val="0"/>
              </a:spcBef>
              <a:spcAft>
                <a:spcPts val="0"/>
              </a:spcAft>
              <a:defRPr/>
            </a:pPr>
            <a:r>
              <a:rPr lang="en-US" sz="1200" dirty="0" smtClean="0">
                <a:latin typeface="+mn-lt"/>
                <a:cs typeface="+mn-cs"/>
              </a:rPr>
              <a:t>10/24/13</a:t>
            </a:r>
            <a:endParaRPr lang="en-US" sz="1200" dirty="0">
              <a:latin typeface="+mn-lt"/>
              <a:cs typeface="+mn-cs"/>
            </a:endParaRPr>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
          </p:nvPr>
        </p:nvSpPr>
        <p:spPr/>
        <p:txBody>
          <a:bodyPr/>
          <a:lstStyle/>
          <a:p>
            <a:pPr>
              <a:defRPr/>
            </a:pPr>
            <a:r>
              <a:rPr lang="en-US" smtClean="0"/>
              <a:t>10/24/13</a:t>
            </a:r>
            <a:endParaRPr lang="en-US" dirty="0"/>
          </a:p>
        </p:txBody>
      </p:sp>
      <p:sp>
        <p:nvSpPr>
          <p:cNvPr id="59396" name="Slide Image Placeholder 1"/>
          <p:cNvSpPr>
            <a:spLocks noGrp="1" noRot="1" noChangeAspect="1" noTextEdit="1"/>
          </p:cNvSpPr>
          <p:nvPr>
            <p:ph type="sldImg"/>
          </p:nvPr>
        </p:nvSpPr>
        <p:spPr bwMode="auto">
          <a:xfrm>
            <a:off x="1497013" y="152400"/>
            <a:ext cx="3565525" cy="2674938"/>
          </a:xfrm>
          <a:noFill/>
          <a:ln>
            <a:solidFill>
              <a:srgbClr val="000000"/>
            </a:solidFill>
            <a:miter lim="800000"/>
            <a:headEnd/>
            <a:tailEnd/>
          </a:ln>
        </p:spPr>
      </p:sp>
      <p:sp>
        <p:nvSpPr>
          <p:cNvPr id="59397" name="Notes Placeholder 2"/>
          <p:cNvSpPr>
            <a:spLocks noGrp="1"/>
          </p:cNvSpPr>
          <p:nvPr>
            <p:ph type="body" idx="1"/>
          </p:nvPr>
        </p:nvSpPr>
        <p:spPr bwMode="auto">
          <a:xfrm>
            <a:off x="150813" y="3070578"/>
            <a:ext cx="6343650" cy="5500687"/>
          </a:xfrm>
          <a:noFill/>
        </p:spPr>
        <p:txBody>
          <a:bodyPr wrap="square" numCol="1" anchor="t" anchorCtr="0" compatLnSpc="1">
            <a:prstTxWarp prst="textNoShape">
              <a:avLst/>
            </a:prstTxWarp>
          </a:bodyPr>
          <a:lstStyle/>
          <a:p>
            <a:r>
              <a:rPr lang="en-US" sz="1100" b="1" u="sng" dirty="0" smtClean="0">
                <a:latin typeface="Times" pitchFamily="18" charset="0"/>
              </a:rPr>
              <a:t>Suggested Commentary:</a:t>
            </a:r>
          </a:p>
          <a:p>
            <a:r>
              <a:rPr lang="en-US" sz="1100" dirty="0" smtClean="0">
                <a:latin typeface="Times" pitchFamily="18" charset="0"/>
              </a:rPr>
              <a:t>Example of hypothetical questions</a:t>
            </a:r>
            <a:r>
              <a:rPr lang="en-US" sz="1100" baseline="0" dirty="0" smtClean="0">
                <a:latin typeface="Times" pitchFamily="18" charset="0"/>
              </a:rPr>
              <a:t> provided by </a:t>
            </a:r>
            <a:r>
              <a:rPr lang="en-US" sz="1100" cap="small" baseline="0" dirty="0" smtClean="0">
                <a:latin typeface="Times" pitchFamily="18" charset="0"/>
              </a:rPr>
              <a:t>AEquitas: The Prosecutor’s Resource Center, </a:t>
            </a:r>
            <a:r>
              <a:rPr lang="en-US" sz="1100" i="0" cap="small" baseline="0" dirty="0" smtClean="0">
                <a:latin typeface="Times" pitchFamily="18" charset="0"/>
              </a:rPr>
              <a:t>A Prosecutor’s Reference </a:t>
            </a:r>
            <a:r>
              <a:rPr lang="en-US" sz="1100" i="1" cap="small" baseline="0" dirty="0" smtClean="0">
                <a:latin typeface="Times" pitchFamily="18" charset="0"/>
              </a:rPr>
              <a:t>- </a:t>
            </a:r>
            <a:r>
              <a:rPr lang="en-US" sz="1100" i="0" cap="small" baseline="0" dirty="0" smtClean="0">
                <a:latin typeface="Times" pitchFamily="18" charset="0"/>
              </a:rPr>
              <a:t>Medical Evidence and the Role of Sexual Assault Nurse Examiners in Cases Involving Adult Victims </a:t>
            </a:r>
            <a:r>
              <a:rPr lang="en-US" sz="1100" i="0" baseline="0" dirty="0" smtClean="0">
                <a:latin typeface="Times" pitchFamily="18" charset="0"/>
              </a:rPr>
              <a:t>(2010). </a:t>
            </a:r>
            <a:endParaRPr lang="en-US" sz="1100" dirty="0" smtClean="0">
              <a:latin typeface="Times" pitchFamily="18" charset="0"/>
            </a:endParaRPr>
          </a:p>
          <a:p>
            <a:r>
              <a:rPr lang="en-US" sz="1100" b="1" dirty="0" smtClean="0">
                <a:latin typeface="Times" pitchFamily="18" charset="0"/>
              </a:rPr>
              <a:t>NONTREATING SANE TESTIFIES AS AN EXPERT</a:t>
            </a:r>
          </a:p>
          <a:p>
            <a:r>
              <a:rPr lang="en-US" sz="1100" b="1" dirty="0" smtClean="0">
                <a:latin typeface="Times" pitchFamily="18" charset="0"/>
              </a:rPr>
              <a:t>No Injury Case: </a:t>
            </a:r>
            <a:endParaRPr lang="en-US" sz="1100" dirty="0" smtClean="0">
              <a:latin typeface="Times" pitchFamily="18" charset="0"/>
            </a:endParaRPr>
          </a:p>
          <a:p>
            <a:r>
              <a:rPr lang="en-US" sz="1100" dirty="0" smtClean="0">
                <a:latin typeface="Times" pitchFamily="18" charset="0"/>
              </a:rPr>
              <a:t>Q: Now I want to ask you a hypothetical question.  For purposes of this question, assume the following facts:</a:t>
            </a:r>
          </a:p>
          <a:p>
            <a:pPr lvl="1"/>
            <a:r>
              <a:rPr lang="en-US" sz="1100" dirty="0" smtClean="0">
                <a:latin typeface="Times" pitchFamily="18" charset="0"/>
              </a:rPr>
              <a:t>Patient is a 42-year-old woman who presents in the ER with complaint of "rape" committed 36 hours before the examination.  Patient stated that the perpetrator forcibly penetrated her vagina with his penis.</a:t>
            </a:r>
          </a:p>
          <a:p>
            <a:pPr lvl="1"/>
            <a:r>
              <a:rPr lang="en-US" sz="1100" dirty="0" smtClean="0">
                <a:latin typeface="Times" pitchFamily="18" charset="0"/>
              </a:rPr>
              <a:t>A SANE exam was performed </a:t>
            </a:r>
          </a:p>
          <a:p>
            <a:pPr lvl="1"/>
            <a:r>
              <a:rPr lang="en-US" sz="1100" dirty="0" smtClean="0">
                <a:latin typeface="Times" pitchFamily="18" charset="0"/>
              </a:rPr>
              <a:t>No injury was noted. </a:t>
            </a:r>
          </a:p>
          <a:p>
            <a:r>
              <a:rPr lang="en-US" sz="1100" dirty="0" smtClean="0">
                <a:latin typeface="Times" pitchFamily="18" charset="0"/>
              </a:rPr>
              <a:t>Based upon your education, training, and experience, are you able to form an opinion to a reasonable degree of scientific certainty about whether the absence of injury is consistent with the history that the patient gave?</a:t>
            </a:r>
          </a:p>
          <a:p>
            <a:r>
              <a:rPr lang="en-US" sz="1100" dirty="0" smtClean="0">
                <a:latin typeface="Times" pitchFamily="18" charset="0"/>
              </a:rPr>
              <a:t>What is that opinion?</a:t>
            </a:r>
          </a:p>
          <a:p>
            <a:r>
              <a:rPr lang="en-US" sz="1100" dirty="0" smtClean="0">
                <a:latin typeface="Times" pitchFamily="18" charset="0"/>
              </a:rPr>
              <a:t>Can you explain why you formed that opinion?</a:t>
            </a:r>
          </a:p>
          <a:p>
            <a:r>
              <a:rPr lang="en-US" sz="1100" b="1" dirty="0" smtClean="0">
                <a:latin typeface="Times" pitchFamily="18" charset="0"/>
              </a:rPr>
              <a:t>Injuries Observed Case: </a:t>
            </a:r>
          </a:p>
          <a:p>
            <a:r>
              <a:rPr lang="en-US" sz="1100" dirty="0" smtClean="0">
                <a:latin typeface="Times" pitchFamily="18" charset="0"/>
              </a:rPr>
              <a:t>Q: Now, I want to ask you a hypothetical question.  For purposes of this question, assume the following facts: </a:t>
            </a:r>
          </a:p>
          <a:p>
            <a:r>
              <a:rPr lang="en-US" sz="1100" dirty="0" smtClean="0">
                <a:latin typeface="Times" pitchFamily="18" charset="0"/>
              </a:rPr>
              <a:t>Patient is a 24 year-old woman who presents at the ER with complaint of rape 12 hours before the examination. Patient stated that perpetrator held her down by the shoulders, bit her left breast and forcibly penetrated her vagina with his finger and penis. </a:t>
            </a:r>
          </a:p>
          <a:p>
            <a:r>
              <a:rPr lang="en-US" sz="1100" dirty="0" smtClean="0">
                <a:latin typeface="Times" pitchFamily="18" charset="0"/>
              </a:rPr>
              <a:t>The following injuries were noted: </a:t>
            </a:r>
          </a:p>
          <a:p>
            <a:r>
              <a:rPr lang="en-US" sz="1100" dirty="0" smtClean="0">
                <a:latin typeface="Times" pitchFamily="18" charset="0"/>
              </a:rPr>
              <a:t>5 cm abrasion on left breast consistent with bite mark, </a:t>
            </a:r>
            <a:r>
              <a:rPr lang="en-US" sz="1100" dirty="0" err="1" smtClean="0">
                <a:latin typeface="Times" pitchFamily="18" charset="0"/>
              </a:rPr>
              <a:t>erythema</a:t>
            </a:r>
            <a:r>
              <a:rPr lang="en-US" sz="1100" dirty="0" smtClean="0">
                <a:latin typeface="Times" pitchFamily="18" charset="0"/>
              </a:rPr>
              <a:t> on the right labia </a:t>
            </a:r>
            <a:r>
              <a:rPr lang="en-US" sz="1100" dirty="0" err="1" smtClean="0">
                <a:latin typeface="Times" pitchFamily="18" charset="0"/>
              </a:rPr>
              <a:t>majora</a:t>
            </a:r>
            <a:r>
              <a:rPr lang="en-US" sz="1100" dirty="0" smtClean="0">
                <a:latin typeface="Times" pitchFamily="18" charset="0"/>
              </a:rPr>
              <a:t>, 2mm laceration on the posterior </a:t>
            </a:r>
            <a:r>
              <a:rPr lang="en-US" sz="1100" dirty="0" err="1" smtClean="0">
                <a:latin typeface="Times" pitchFamily="18" charset="0"/>
              </a:rPr>
              <a:t>forchette</a:t>
            </a:r>
            <a:r>
              <a:rPr lang="en-US" sz="1100" dirty="0" smtClean="0">
                <a:latin typeface="Times" pitchFamily="18" charset="0"/>
              </a:rPr>
              <a:t>. </a:t>
            </a:r>
          </a:p>
          <a:p>
            <a:r>
              <a:rPr lang="en-US" sz="1100" dirty="0" smtClean="0">
                <a:latin typeface="Times" pitchFamily="18" charset="0"/>
              </a:rPr>
              <a:t>Based on your education, training, and experience, are you able to form an opinion to a reasonable degree of scientific certainty about whether the injuries observed are consistent with the history of the assault the patient gave? </a:t>
            </a:r>
          </a:p>
          <a:p>
            <a:r>
              <a:rPr lang="en-US" sz="1100" dirty="0" smtClean="0">
                <a:latin typeface="Times" pitchFamily="18" charset="0"/>
              </a:rPr>
              <a:t>What is that opinion? </a:t>
            </a:r>
          </a:p>
          <a:p>
            <a:r>
              <a:rPr lang="en-US" sz="1100" dirty="0" smtClean="0">
                <a:latin typeface="Times" pitchFamily="18" charset="0"/>
              </a:rPr>
              <a:t>Can you explain why you formed that opinion? </a:t>
            </a:r>
          </a:p>
          <a:p>
            <a:endParaRPr lang="en-US" sz="1100" dirty="0" smtClean="0">
              <a:latin typeface="Times" pitchFamily="18" charset="0"/>
            </a:endParaRPr>
          </a:p>
          <a:p>
            <a:pPr lvl="1"/>
            <a:endParaRPr lang="en-US" sz="1100" dirty="0" smtClean="0">
              <a:latin typeface="Times" pitchFamily="18" charset="0"/>
            </a:endParaRPr>
          </a:p>
          <a:p>
            <a:endParaRPr lang="en-US" sz="1100" dirty="0" smtClean="0">
              <a:latin typeface="Times" pitchFamily="18" charset="0"/>
            </a:endParaRPr>
          </a:p>
        </p:txBody>
      </p:sp>
      <p:sp>
        <p:nvSpPr>
          <p:cNvPr id="4" name="Slide Number Placeholder 3"/>
          <p:cNvSpPr txBox="1">
            <a:spLocks noGrp="1"/>
          </p:cNvSpPr>
          <p:nvPr/>
        </p:nvSpPr>
        <p:spPr>
          <a:xfrm>
            <a:off x="3970338" y="8831263"/>
            <a:ext cx="3038475" cy="463550"/>
          </a:xfrm>
          <a:prstGeom prst="rect">
            <a:avLst/>
          </a:prstGeom>
          <a:noFill/>
        </p:spPr>
        <p:txBody>
          <a:bodyPr lIns="93164" tIns="46582" rIns="93164" bIns="46582" anchor="b"/>
          <a:lstStyle/>
          <a:p>
            <a:pPr algn="r" fontAlgn="auto">
              <a:spcBef>
                <a:spcPts val="0"/>
              </a:spcBef>
              <a:spcAft>
                <a:spcPts val="0"/>
              </a:spcAft>
              <a:defRPr/>
            </a:pPr>
            <a:fld id="{4D4C1870-0D3A-45E2-93FC-8D1B634D5874}" type="slidenum">
              <a:rPr lang="en-US" sz="1200">
                <a:latin typeface="+mn-lt"/>
                <a:cs typeface="+mn-cs"/>
              </a:rPr>
              <a:pPr algn="r" fontAlgn="auto">
                <a:spcBef>
                  <a:spcPts val="0"/>
                </a:spcBef>
                <a:spcAft>
                  <a:spcPts val="0"/>
                </a:spcAft>
                <a:defRPr/>
              </a:pPr>
              <a:t>80</a:t>
            </a:fld>
            <a:endParaRPr lang="en-US" sz="1200" dirty="0">
              <a:latin typeface="+mn-lt"/>
              <a:cs typeface="+mn-cs"/>
            </a:endParaRPr>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
          </p:nvPr>
        </p:nvSpPr>
        <p:spPr/>
        <p:txBody>
          <a:bodyPr/>
          <a:lstStyle/>
          <a:p>
            <a:pPr>
              <a:defRPr/>
            </a:pPr>
            <a:r>
              <a:rPr lang="en-US" smtClean="0"/>
              <a:t>10/24/13</a:t>
            </a:r>
            <a:endParaRPr lang="en-US" dirty="0"/>
          </a:p>
        </p:txBody>
      </p:sp>
      <p:sp>
        <p:nvSpPr>
          <p:cNvPr id="60420" name="Slide Image Placeholder 1"/>
          <p:cNvSpPr>
            <a:spLocks noGrp="1" noRot="1" noChangeAspect="1" noTextEdit="1"/>
          </p:cNvSpPr>
          <p:nvPr>
            <p:ph type="sldImg"/>
          </p:nvPr>
        </p:nvSpPr>
        <p:spPr bwMode="auto">
          <a:noFill/>
          <a:ln>
            <a:solidFill>
              <a:srgbClr val="000000"/>
            </a:solidFill>
            <a:miter lim="800000"/>
            <a:headEnd/>
            <a:tailEnd/>
          </a:ln>
        </p:spPr>
      </p:sp>
      <p:sp>
        <p:nvSpPr>
          <p:cNvPr id="6042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u="sng" dirty="0" smtClean="0">
                <a:latin typeface="Times New Roman" pitchFamily="18" charset="0"/>
                <a:cs typeface="Times New Roman" pitchFamily="18" charset="0"/>
              </a:rPr>
              <a:t>Suggested Commentary</a:t>
            </a:r>
            <a:r>
              <a:rPr lang="en-US" dirty="0" smtClean="0">
                <a:latin typeface="Times New Roman" pitchFamily="18" charset="0"/>
                <a:cs typeface="Times New Roman" pitchFamily="18" charset="0"/>
              </a:rPr>
              <a:t>:</a:t>
            </a:r>
          </a:p>
          <a:p>
            <a:pPr marL="171450" indent="-171450">
              <a:buFont typeface="Arial"/>
              <a:buChar char="•"/>
            </a:pPr>
            <a:r>
              <a:rPr lang="en-US" dirty="0" smtClean="0">
                <a:latin typeface="Times New Roman" pitchFamily="18" charset="0"/>
                <a:cs typeface="Times New Roman" pitchFamily="18" charset="0"/>
              </a:rPr>
              <a:t>The SANE’s collection</a:t>
            </a:r>
            <a:r>
              <a:rPr lang="en-US" baseline="0" dirty="0" smtClean="0">
                <a:latin typeface="Times New Roman" pitchFamily="18" charset="0"/>
                <a:cs typeface="Times New Roman" pitchFamily="18" charset="0"/>
              </a:rPr>
              <a:t> of DNA from the victim during the medical forensic sexual assault examination is distinct from the </a:t>
            </a:r>
            <a:r>
              <a:rPr lang="en-US" baseline="0" dirty="0" err="1" smtClean="0">
                <a:latin typeface="Times New Roman" pitchFamily="18" charset="0"/>
                <a:cs typeface="Times New Roman" pitchFamily="18" charset="0"/>
              </a:rPr>
              <a:t>buccal</a:t>
            </a:r>
            <a:r>
              <a:rPr lang="en-US" baseline="0" dirty="0" smtClean="0">
                <a:latin typeface="Times New Roman" pitchFamily="18" charset="0"/>
                <a:cs typeface="Times New Roman" pitchFamily="18" charset="0"/>
              </a:rPr>
              <a:t> swabs collected during Suspect Examinations, discussed earlier.</a:t>
            </a:r>
            <a:endParaRPr lang="en-US" dirty="0" smtClean="0">
              <a:latin typeface="Times New Roman" pitchFamily="18" charset="0"/>
              <a:cs typeface="Times New Roman" pitchFamily="18" charset="0"/>
            </a:endParaRPr>
          </a:p>
        </p:txBody>
      </p:sp>
      <p:sp>
        <p:nvSpPr>
          <p:cNvPr id="4" name="Slide Number Placeholder 3"/>
          <p:cNvSpPr txBox="1">
            <a:spLocks noGrp="1"/>
          </p:cNvSpPr>
          <p:nvPr/>
        </p:nvSpPr>
        <p:spPr>
          <a:xfrm>
            <a:off x="3970338" y="8831263"/>
            <a:ext cx="3038475" cy="463550"/>
          </a:xfrm>
          <a:prstGeom prst="rect">
            <a:avLst/>
          </a:prstGeom>
          <a:noFill/>
        </p:spPr>
        <p:txBody>
          <a:bodyPr lIns="93164" tIns="46582" rIns="93164" bIns="46582" anchor="b"/>
          <a:lstStyle/>
          <a:p>
            <a:pPr algn="r" fontAlgn="auto">
              <a:spcBef>
                <a:spcPts val="0"/>
              </a:spcBef>
              <a:spcAft>
                <a:spcPts val="0"/>
              </a:spcAft>
              <a:defRPr/>
            </a:pPr>
            <a:fld id="{80C3CD70-E105-4AC4-B73F-854D8DF63F53}" type="slidenum">
              <a:rPr lang="en-US" sz="1200">
                <a:latin typeface="+mn-lt"/>
                <a:cs typeface="+mn-cs"/>
              </a:rPr>
              <a:pPr algn="r" fontAlgn="auto">
                <a:spcBef>
                  <a:spcPts val="0"/>
                </a:spcBef>
                <a:spcAft>
                  <a:spcPts val="0"/>
                </a:spcAft>
                <a:defRPr/>
              </a:pPr>
              <a:t>81</a:t>
            </a:fld>
            <a:endParaRPr lang="en-US" sz="1200" dirty="0">
              <a:latin typeface="+mn-lt"/>
              <a:cs typeface="+mn-cs"/>
            </a:endParaRPr>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
          </p:nvPr>
        </p:nvSpPr>
        <p:spPr/>
        <p:txBody>
          <a:bodyPr/>
          <a:lstStyle/>
          <a:p>
            <a:pPr>
              <a:defRPr/>
            </a:pPr>
            <a:r>
              <a:rPr lang="en-US" smtClean="0"/>
              <a:t>10/24/13</a:t>
            </a:r>
            <a:endParaRPr lang="en-US" dirty="0"/>
          </a:p>
        </p:txBody>
      </p:sp>
      <p:sp>
        <p:nvSpPr>
          <p:cNvPr id="61444" name="Rectangle 2"/>
          <p:cNvSpPr>
            <a:spLocks noGrp="1" noRot="1" noChangeAspect="1" noTextEdit="1"/>
          </p:cNvSpPr>
          <p:nvPr>
            <p:ph type="sldImg"/>
          </p:nvPr>
        </p:nvSpPr>
        <p:spPr bwMode="auto">
          <a:noFill/>
          <a:ln>
            <a:solidFill>
              <a:srgbClr val="000000"/>
            </a:solidFill>
            <a:miter lim="800000"/>
            <a:headEnd/>
            <a:tailEnd/>
          </a:ln>
        </p:spPr>
      </p:sp>
      <p:sp>
        <p:nvSpPr>
          <p:cNvPr id="61445" name="Rectangle 3"/>
          <p:cNvSpPr>
            <a:spLocks noGrp="1"/>
          </p:cNvSpPr>
          <p:nvPr>
            <p:ph type="body" idx="1"/>
          </p:nvPr>
        </p:nvSpPr>
        <p:spPr bwMode="auto">
          <a:noFill/>
        </p:spPr>
        <p:txBody>
          <a:bodyPr wrap="square" numCol="1" anchor="t" anchorCtr="0" compatLnSpc="1">
            <a:prstTxWarp prst="textNoShape">
              <a:avLst/>
            </a:prstTxWarp>
          </a:bodyPr>
          <a:lstStyle/>
          <a:p>
            <a:r>
              <a:rPr lang="en-US" b="1" u="sng" dirty="0" smtClean="0">
                <a:latin typeface="Times New Roman" pitchFamily="18" charset="0"/>
                <a:cs typeface="Times New Roman" pitchFamily="18" charset="0"/>
              </a:rPr>
              <a:t>Suggested Commentary</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Example: </a:t>
            </a:r>
          </a:p>
          <a:p>
            <a:pPr>
              <a:buFontTx/>
              <a:buChar char="•"/>
            </a:pPr>
            <a:r>
              <a:rPr lang="en-US" dirty="0" smtClean="0">
                <a:latin typeface="Times New Roman" pitchFamily="18" charset="0"/>
                <a:cs typeface="Times New Roman" pitchFamily="18" charset="0"/>
              </a:rPr>
              <a:t>Patient told SANE that she was drinking in a bar and went to the ladies’ room. When she came out, a man handed her a drink, which she ingested. Patient remembers nothing after that until she woke up several hours later in a parking lot. SANE may testify that patient's lack of memory suggested that she had been drugged, leading SANE to secure blood and urine specimens for the toxicology lab to analyze and determine whether drugs were present in the patient’s system.  </a:t>
            </a:r>
          </a:p>
          <a:p>
            <a:pPr>
              <a:buFontTx/>
              <a:buChar char="•"/>
            </a:pPr>
            <a:r>
              <a:rPr lang="en-US" dirty="0" smtClean="0">
                <a:latin typeface="Times New Roman" pitchFamily="18" charset="0"/>
                <a:cs typeface="Times New Roman" pitchFamily="18" charset="0"/>
              </a:rPr>
              <a:t>SANE</a:t>
            </a:r>
            <a:r>
              <a:rPr lang="en-US" baseline="0" dirty="0" smtClean="0">
                <a:latin typeface="Times New Roman" pitchFamily="18" charset="0"/>
                <a:cs typeface="Times New Roman" pitchFamily="18" charset="0"/>
              </a:rPr>
              <a:t> may testify as to her observations of the patient’s demeanor and lack of memory that led SANE to suspect a drug-facilitated rape. </a:t>
            </a:r>
            <a:endParaRPr lang="en-US" dirty="0" smtClean="0">
              <a:latin typeface="Times New Roman" pitchFamily="18" charset="0"/>
              <a:cs typeface="Times New Roman" pitchFamily="18" charset="0"/>
            </a:endParaRPr>
          </a:p>
          <a:p>
            <a:pPr>
              <a:buFontTx/>
              <a:buChar char="•"/>
            </a:pPr>
            <a:r>
              <a:rPr lang="en-US" dirty="0" smtClean="0">
                <a:latin typeface="Times New Roman" pitchFamily="18" charset="0"/>
                <a:cs typeface="Times New Roman" pitchFamily="18" charset="0"/>
              </a:rPr>
              <a:t>SANE may answer questions such as whether there are drugs that can cause memory loss. </a:t>
            </a:r>
          </a:p>
          <a:p>
            <a:pPr>
              <a:buFontTx/>
              <a:buChar char="•"/>
            </a:pPr>
            <a:r>
              <a:rPr lang="en-US" dirty="0" smtClean="0">
                <a:latin typeface="Times New Roman" pitchFamily="18" charset="0"/>
                <a:cs typeface="Times New Roman" pitchFamily="18" charset="0"/>
              </a:rPr>
              <a:t>SANE Faculty explains protocol for collecting sample for a toxicology screen in your jurisdiction. </a:t>
            </a:r>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82</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
          </p:nvPr>
        </p:nvSpPr>
        <p:spPr/>
        <p:txBody>
          <a:bodyPr/>
          <a:lstStyle/>
          <a:p>
            <a:pPr>
              <a:defRPr/>
            </a:pPr>
            <a:r>
              <a:rPr lang="en-US" smtClean="0"/>
              <a:t>10/24/13</a:t>
            </a:r>
            <a:endParaRPr lang="en-US" dirty="0"/>
          </a:p>
        </p:txBody>
      </p:sp>
      <p:sp>
        <p:nvSpPr>
          <p:cNvPr id="62468" name="Slide Image Placeholder 1"/>
          <p:cNvSpPr>
            <a:spLocks noGrp="1" noRot="1" noChangeAspect="1" noTextEdit="1"/>
          </p:cNvSpPr>
          <p:nvPr>
            <p:ph type="sldImg"/>
          </p:nvPr>
        </p:nvSpPr>
        <p:spPr bwMode="auto">
          <a:noFill/>
          <a:ln>
            <a:solidFill>
              <a:srgbClr val="000000"/>
            </a:solidFill>
            <a:miter lim="800000"/>
            <a:headEnd/>
            <a:tailEnd/>
          </a:ln>
        </p:spPr>
      </p:sp>
      <p:sp>
        <p:nvSpPr>
          <p:cNvPr id="6246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txBox="1">
            <a:spLocks noGrp="1"/>
          </p:cNvSpPr>
          <p:nvPr/>
        </p:nvSpPr>
        <p:spPr>
          <a:xfrm>
            <a:off x="3970338" y="8831263"/>
            <a:ext cx="3038475" cy="463550"/>
          </a:xfrm>
          <a:prstGeom prst="rect">
            <a:avLst/>
          </a:prstGeom>
          <a:noFill/>
        </p:spPr>
        <p:txBody>
          <a:bodyPr lIns="93164" tIns="46582" rIns="93164" bIns="46582" anchor="b"/>
          <a:lstStyle/>
          <a:p>
            <a:pPr algn="r" fontAlgn="auto">
              <a:spcBef>
                <a:spcPts val="0"/>
              </a:spcBef>
              <a:spcAft>
                <a:spcPts val="0"/>
              </a:spcAft>
              <a:defRPr/>
            </a:pPr>
            <a:fld id="{F65B410D-CEEB-4F4F-BE8F-0D7894333EA0}" type="slidenum">
              <a:rPr lang="en-US" sz="1200">
                <a:latin typeface="+mn-lt"/>
                <a:cs typeface="+mn-cs"/>
              </a:rPr>
              <a:pPr algn="r" fontAlgn="auto">
                <a:spcBef>
                  <a:spcPts val="0"/>
                </a:spcBef>
                <a:spcAft>
                  <a:spcPts val="0"/>
                </a:spcAft>
                <a:defRPr/>
              </a:pPr>
              <a:t>83</a:t>
            </a:fld>
            <a:endParaRPr lang="en-US" sz="1200" dirty="0">
              <a:latin typeface="+mn-lt"/>
              <a:cs typeface="+mn-cs"/>
            </a:endParaRPr>
          </a:p>
        </p:txBody>
      </p:sp>
      <p:sp>
        <p:nvSpPr>
          <p:cNvPr id="9" name="Footer Placeholder 8"/>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
          </p:nvPr>
        </p:nvSpPr>
        <p:spPr/>
        <p:txBody>
          <a:bodyPr/>
          <a:lstStyle/>
          <a:p>
            <a:pPr>
              <a:defRPr/>
            </a:pPr>
            <a:r>
              <a:rPr lang="en-US" smtClean="0"/>
              <a:t>10/24/13</a:t>
            </a:r>
            <a:endParaRPr lang="en-US" dirty="0"/>
          </a:p>
        </p:txBody>
      </p:sp>
      <p:sp>
        <p:nvSpPr>
          <p:cNvPr id="63492" name="Rectangle 2"/>
          <p:cNvSpPr>
            <a:spLocks noGrp="1" noRot="1" noChangeAspect="1" noTextEdit="1"/>
          </p:cNvSpPr>
          <p:nvPr>
            <p:ph type="sldImg"/>
          </p:nvPr>
        </p:nvSpPr>
        <p:spPr bwMode="auto">
          <a:xfrm>
            <a:off x="1463675" y="290513"/>
            <a:ext cx="3965575" cy="2974975"/>
          </a:xfrm>
          <a:noFill/>
          <a:ln>
            <a:solidFill>
              <a:srgbClr val="000000"/>
            </a:solidFill>
            <a:miter lim="800000"/>
            <a:headEnd/>
            <a:tailEnd/>
          </a:ln>
        </p:spPr>
      </p:sp>
      <p:sp>
        <p:nvSpPr>
          <p:cNvPr id="63493" name="Rectangle 3"/>
          <p:cNvSpPr>
            <a:spLocks noGrp="1"/>
          </p:cNvSpPr>
          <p:nvPr>
            <p:ph type="body" idx="1"/>
          </p:nvPr>
        </p:nvSpPr>
        <p:spPr bwMode="auto">
          <a:xfrm>
            <a:off x="141288" y="3265490"/>
            <a:ext cx="6510337" cy="5229400"/>
          </a:xfrm>
          <a:noFill/>
        </p:spPr>
        <p:txBody>
          <a:bodyPr wrap="square" numCol="1" anchor="t" anchorCtr="0" compatLnSpc="1">
            <a:prstTxWarp prst="textNoShape">
              <a:avLst/>
            </a:prstTxWarp>
          </a:bodyPr>
          <a:lstStyle/>
          <a:p>
            <a:pPr>
              <a:lnSpc>
                <a:spcPct val="90000"/>
              </a:lnSpc>
            </a:pPr>
            <a:r>
              <a:rPr lang="en-US" b="1" u="sng" dirty="0" smtClean="0">
                <a:latin typeface="Times" pitchFamily="18" charset="0"/>
              </a:rPr>
              <a:t>Suggested Commentary</a:t>
            </a:r>
            <a:r>
              <a:rPr lang="en-US" dirty="0" smtClean="0">
                <a:latin typeface="Times" pitchFamily="18" charset="0"/>
              </a:rPr>
              <a:t>:</a:t>
            </a:r>
          </a:p>
          <a:p>
            <a:pPr>
              <a:lnSpc>
                <a:spcPct val="90000"/>
              </a:lnSpc>
            </a:pPr>
            <a:r>
              <a:rPr lang="en-US" dirty="0" smtClean="0">
                <a:latin typeface="Times" pitchFamily="18" charset="0"/>
              </a:rPr>
              <a:t>Judge Faculty explains cases: </a:t>
            </a:r>
            <a:r>
              <a:rPr lang="en-US" i="1" dirty="0" smtClean="0">
                <a:latin typeface="Times" pitchFamily="18" charset="0"/>
              </a:rPr>
              <a:t>Crawford v. Washington</a:t>
            </a:r>
            <a:r>
              <a:rPr lang="en-US" dirty="0" smtClean="0">
                <a:latin typeface="Times" pitchFamily="18" charset="0"/>
              </a:rPr>
              <a:t>, 541 U.S. 36 (2004), </a:t>
            </a:r>
            <a:r>
              <a:rPr lang="en-US" i="1" dirty="0" smtClean="0">
                <a:latin typeface="Times" pitchFamily="18" charset="0"/>
              </a:rPr>
              <a:t>Davis v. Washington</a:t>
            </a:r>
            <a:r>
              <a:rPr lang="en-US" dirty="0" smtClean="0">
                <a:latin typeface="Times" pitchFamily="18" charset="0"/>
              </a:rPr>
              <a:t>, 547 U.S. 813 (2006), and </a:t>
            </a:r>
            <a:r>
              <a:rPr lang="en-US" i="1" dirty="0" smtClean="0">
                <a:latin typeface="Times" pitchFamily="18" charset="0"/>
              </a:rPr>
              <a:t>Giles v. California, </a:t>
            </a:r>
            <a:r>
              <a:rPr lang="en-US" dirty="0" smtClean="0">
                <a:latin typeface="Times" pitchFamily="18" charset="0"/>
              </a:rPr>
              <a:t>554 U.S. 353 (2008)8/22/13. </a:t>
            </a:r>
          </a:p>
          <a:p>
            <a:pPr lvl="1">
              <a:lnSpc>
                <a:spcPct val="90000"/>
              </a:lnSpc>
              <a:buFontTx/>
              <a:buChar char="•"/>
            </a:pPr>
            <a:r>
              <a:rPr lang="en-US" dirty="0" smtClean="0">
                <a:latin typeface="Times" pitchFamily="18" charset="0"/>
              </a:rPr>
              <a:t>This is not often a problem in cases involving adult victims of sexual assault because prosecutors rarely go forward without the victim/witness.</a:t>
            </a:r>
          </a:p>
          <a:p>
            <a:pPr lvl="1">
              <a:lnSpc>
                <a:spcPct val="90000"/>
              </a:lnSpc>
              <a:buFontTx/>
              <a:buChar char="•"/>
            </a:pPr>
            <a:r>
              <a:rPr lang="en-US" dirty="0" smtClean="0">
                <a:latin typeface="Times" pitchFamily="18" charset="0"/>
              </a:rPr>
              <a:t>The victim/witness may be unavailable because, for example, she is seriously ill or died before the trial.</a:t>
            </a:r>
          </a:p>
          <a:p>
            <a:pPr lvl="1">
              <a:lnSpc>
                <a:spcPct val="90000"/>
              </a:lnSpc>
              <a:buFontTx/>
              <a:buChar char="•"/>
            </a:pPr>
            <a:r>
              <a:rPr lang="en-US" dirty="0" smtClean="0">
                <a:latin typeface="Times" pitchFamily="18" charset="0"/>
              </a:rPr>
              <a:t>Whether the SANE may testify depends on whether the court characterizes the victim/witness’ statements as “testimonial” or “non-testimonial.”</a:t>
            </a:r>
          </a:p>
          <a:p>
            <a:pPr lvl="1">
              <a:lnSpc>
                <a:spcPct val="90000"/>
              </a:lnSpc>
              <a:buFontTx/>
              <a:buChar char="•"/>
            </a:pPr>
            <a:r>
              <a:rPr lang="en-US" dirty="0" smtClean="0">
                <a:latin typeface="Times" pitchFamily="18" charset="0"/>
              </a:rPr>
              <a:t>“Testimonial” means the victim/witness’ statements were made for the primary purpose of establishing past events in furtherance of a future prosecution.</a:t>
            </a:r>
          </a:p>
          <a:p>
            <a:pPr lvl="1">
              <a:lnSpc>
                <a:spcPct val="90000"/>
              </a:lnSpc>
              <a:buFontTx/>
              <a:buChar char="•"/>
            </a:pPr>
            <a:r>
              <a:rPr lang="en-US" dirty="0" smtClean="0">
                <a:latin typeface="Times" pitchFamily="18" charset="0"/>
              </a:rPr>
              <a:t>“Non-testimonial” means that the victim/witness’ statements were made for the purpose of receiving help in an emergency.</a:t>
            </a:r>
          </a:p>
          <a:p>
            <a:pPr lvl="1">
              <a:lnSpc>
                <a:spcPct val="90000"/>
              </a:lnSpc>
              <a:buFontTx/>
              <a:buChar char="•"/>
            </a:pPr>
            <a:r>
              <a:rPr lang="en-US" dirty="0" smtClean="0">
                <a:latin typeface="Times" pitchFamily="18" charset="0"/>
              </a:rPr>
              <a:t>When a SANE is perceived as acting as an arm of the law, the victim/witness’ statements will usually be considered “testimonial.”</a:t>
            </a:r>
          </a:p>
          <a:p>
            <a:pPr lvl="1">
              <a:lnSpc>
                <a:spcPct val="90000"/>
              </a:lnSpc>
              <a:buFontTx/>
              <a:buChar char="•"/>
            </a:pPr>
            <a:r>
              <a:rPr lang="en-US" dirty="0" smtClean="0">
                <a:latin typeface="Times" pitchFamily="18" charset="0"/>
              </a:rPr>
              <a:t>When a SANE is perceived as acting as a health care provider for whom the forensic evidence collection is secondary, the victim/witness’ statements will usually be considered non-testimonial.</a:t>
            </a:r>
          </a:p>
          <a:p>
            <a:pPr lvl="1">
              <a:lnSpc>
                <a:spcPct val="90000"/>
              </a:lnSpc>
              <a:buFontTx/>
              <a:buChar char="•"/>
            </a:pPr>
            <a:r>
              <a:rPr lang="en-US" dirty="0" smtClean="0">
                <a:latin typeface="Times" pitchFamily="18" charset="0"/>
              </a:rPr>
              <a:t>If the victim/witness refuses to participate in the trial because the threats of the assailant and/or his friends and family have made her too frightened to participate, the victim/witness’ statements may be admissible under the doctrine of forfeiture by wrongdoing.</a:t>
            </a:r>
          </a:p>
          <a:p>
            <a:pPr lvl="1">
              <a:lnSpc>
                <a:spcPct val="90000"/>
              </a:lnSpc>
            </a:pPr>
            <a:r>
              <a:rPr lang="en-US" u="sng" dirty="0" smtClean="0">
                <a:latin typeface="Times" pitchFamily="18" charset="0"/>
              </a:rPr>
              <a:t>Examples</a:t>
            </a:r>
            <a:r>
              <a:rPr lang="en-US" dirty="0" smtClean="0">
                <a:latin typeface="Times" pitchFamily="18" charset="0"/>
              </a:rPr>
              <a:t>: </a:t>
            </a:r>
          </a:p>
          <a:p>
            <a:pPr lvl="1">
              <a:lnSpc>
                <a:spcPct val="90000"/>
              </a:lnSpc>
            </a:pPr>
            <a:r>
              <a:rPr lang="en-US" dirty="0" smtClean="0">
                <a:latin typeface="Times" pitchFamily="18" charset="0"/>
              </a:rPr>
              <a:t>In </a:t>
            </a:r>
            <a:r>
              <a:rPr lang="en-US" i="1" dirty="0" smtClean="0">
                <a:latin typeface="Times" pitchFamily="18" charset="0"/>
              </a:rPr>
              <a:t>State v. Stahl</a:t>
            </a:r>
            <a:r>
              <a:rPr lang="en-US" dirty="0" smtClean="0">
                <a:latin typeface="Times" pitchFamily="18" charset="0"/>
              </a:rPr>
              <a:t>, 111 Ohio St. 3d 286 (2005), the patient died before the trial from causes unrelated to the rape. The SANE’s testimony about her examination of the patient made clear that she was first and foremost conducting a medical examination. The patient’s statement was held to be non-testimonial and the SANE was permitted to testify about the patient's account of the assault.</a:t>
            </a:r>
          </a:p>
          <a:p>
            <a:pPr lvl="1">
              <a:lnSpc>
                <a:spcPct val="90000"/>
              </a:lnSpc>
            </a:pPr>
            <a:r>
              <a:rPr lang="en-US" dirty="0" smtClean="0">
                <a:latin typeface="Times" pitchFamily="18" charset="0"/>
              </a:rPr>
              <a:t>In </a:t>
            </a:r>
            <a:r>
              <a:rPr lang="en-US" i="1" dirty="0" smtClean="0">
                <a:latin typeface="Times" pitchFamily="18" charset="0"/>
              </a:rPr>
              <a:t>State v. Bennington, </a:t>
            </a:r>
            <a:r>
              <a:rPr lang="en-US" dirty="0" smtClean="0">
                <a:latin typeface="Times" pitchFamily="18" charset="0"/>
              </a:rPr>
              <a:t>264 P.3d 440 (Kan. 2011), the Court held that because the Sexual Assault Comprehensive Arrest Form which the SANE utilized during the examination was developed by local law enforcement, the patient's statements were testimonial and the SANE could not testify as to the patient’s account of the assault. </a:t>
            </a:r>
          </a:p>
        </p:txBody>
      </p:sp>
      <p:sp>
        <p:nvSpPr>
          <p:cNvPr id="7" name="Slide Number Placeholder 6"/>
          <p:cNvSpPr>
            <a:spLocks noGrp="1"/>
          </p:cNvSpPr>
          <p:nvPr>
            <p:ph type="sldNum" sz="quarter" idx="10"/>
          </p:nvPr>
        </p:nvSpPr>
        <p:spPr/>
        <p:txBody>
          <a:bodyPr/>
          <a:lstStyle/>
          <a:p>
            <a:pPr>
              <a:defRPr/>
            </a:pPr>
            <a:fld id="{7176D63B-0881-458B-A528-824353F9BEAD}" type="slidenum">
              <a:rPr lang="en-US" smtClean="0"/>
              <a:pPr>
                <a:defRPr/>
              </a:pPr>
              <a:t>84</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Header Placeholder 8"/>
          <p:cNvSpPr>
            <a:spLocks noGrp="1"/>
          </p:cNvSpPr>
          <p:nvPr>
            <p:ph type="hdr" sz="quarter" idx="12"/>
          </p:nvPr>
        </p:nvSpPr>
        <p:spPr/>
        <p:txBody>
          <a:bodyPr/>
          <a:lstStyle/>
          <a:p>
            <a:pPr>
              <a:defRPr/>
            </a:pPr>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10/24/13</a:t>
            </a:r>
            <a:endParaRPr lang="en-US"/>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85</a:t>
            </a:fld>
            <a:endParaRPr lang="en-US" dirty="0"/>
          </a:p>
        </p:txBody>
      </p:sp>
      <p:sp>
        <p:nvSpPr>
          <p:cNvPr id="8" name="Footer Placeholder 7"/>
          <p:cNvSpPr>
            <a:spLocks noGrp="1"/>
          </p:cNvSpPr>
          <p:nvPr>
            <p:ph type="ftr" sz="quarter" idx="12"/>
          </p:nvPr>
        </p:nvSpPr>
        <p:spPr/>
        <p:txBody>
          <a:bodyPr/>
          <a:lstStyle/>
          <a:p>
            <a:pPr>
              <a:defRPr/>
            </a:pPr>
            <a:endParaRPr lang="en-US"/>
          </a:p>
        </p:txBody>
      </p:sp>
      <p:sp>
        <p:nvSpPr>
          <p:cNvPr id="9" name="Header Placeholder 8"/>
          <p:cNvSpPr>
            <a:spLocks noGrp="1"/>
          </p:cNvSpPr>
          <p:nvPr>
            <p:ph type="hdr" sz="quarter" idx="13"/>
          </p:nvPr>
        </p:nvSpPr>
        <p:spPr/>
        <p:txBody>
          <a:bodyPr/>
          <a:lstStyle/>
          <a:p>
            <a:pPr>
              <a:defRPr/>
            </a:pPr>
            <a:endParaRPr lang="en-US"/>
          </a:p>
        </p:txBody>
      </p:sp>
    </p:spTree>
    <p:extLst>
      <p:ext uri="{BB962C8B-B14F-4D97-AF65-F5344CB8AC3E}">
        <p14:creationId xmlns:p14="http://schemas.microsoft.com/office/powerpoint/2010/main" xmlns="" val="168757687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2771" name="Notes Placeholder 2"/>
          <p:cNvSpPr>
            <a:spLocks noGrp="1"/>
          </p:cNvSpPr>
          <p:nvPr>
            <p:ph type="body" idx="1"/>
          </p:nvPr>
        </p:nvSpPr>
        <p:spPr bwMode="auto">
          <a:xfrm>
            <a:off x="701675" y="4416425"/>
            <a:ext cx="5607050" cy="4183063"/>
          </a:xfrm>
          <a:noFill/>
        </p:spPr>
        <p:txBody>
          <a:bodyPr wrap="square" lIns="93177" tIns="46589" rIns="93177" bIns="46589" numCol="1" anchor="t" anchorCtr="0" compatLnSpc="1">
            <a:prstTxWarp prst="textNoShape">
              <a:avLst/>
            </a:prstTxWarp>
          </a:bodyPr>
          <a:lstStyle/>
          <a:p>
            <a:r>
              <a:rPr lang="en-US" sz="1200" b="1" i="0" u="sng" kern="1200" dirty="0" smtClean="0">
                <a:solidFill>
                  <a:schemeClr val="tx1"/>
                </a:solidFill>
                <a:effectLst/>
                <a:latin typeface="Times New Roman" pitchFamily="18" charset="0"/>
                <a:ea typeface="+mn-ea"/>
                <a:cs typeface="Times New Roman" pitchFamily="18" charset="0"/>
              </a:rPr>
              <a:t>Suggested Commentary:</a:t>
            </a:r>
            <a:endParaRPr lang="en-US" sz="1200" kern="1200" dirty="0" smtClean="0">
              <a:solidFill>
                <a:schemeClr val="tx1"/>
              </a:solidFill>
              <a:effectLst/>
              <a:latin typeface="Times New Roman" pitchFamily="18" charset="0"/>
              <a:ea typeface="+mn-ea"/>
              <a:cs typeface="Times New Roman" pitchFamily="18" charset="0"/>
            </a:endParaRPr>
          </a:p>
          <a:p>
            <a:pPr>
              <a:buFont typeface="Arial" pitchFamily="34" charset="0"/>
              <a:buChar char="•"/>
            </a:pPr>
            <a:r>
              <a:rPr lang="en-US" sz="1200" kern="1200" dirty="0" smtClean="0">
                <a:solidFill>
                  <a:schemeClr val="tx1"/>
                </a:solidFill>
                <a:effectLst/>
                <a:latin typeface="Times New Roman" pitchFamily="18" charset="0"/>
                <a:ea typeface="+mn-ea"/>
                <a:cs typeface="Times New Roman" pitchFamily="18" charset="0"/>
              </a:rPr>
              <a:t>Jurors often expect that a person testifying as a medical expert will be a doctor.  Because a SANE is a nurse, it is important for weight and credibility purposes that jurors hear the full description of her education, training and experience. </a:t>
            </a:r>
          </a:p>
          <a:p>
            <a:pPr>
              <a:buFont typeface="Arial" pitchFamily="34" charset="0"/>
              <a:buChar char="•"/>
            </a:pPr>
            <a:r>
              <a:rPr lang="en-US" sz="1200" kern="1200" dirty="0" smtClean="0">
                <a:solidFill>
                  <a:schemeClr val="tx1"/>
                </a:solidFill>
                <a:effectLst/>
                <a:latin typeface="Times New Roman" pitchFamily="18" charset="0"/>
                <a:ea typeface="+mn-ea"/>
                <a:cs typeface="Times New Roman" pitchFamily="18" charset="0"/>
              </a:rPr>
              <a:t>Some judges make it a practice to question expert witnesses about qualifications outside of the jury’s presence to avoid exposing the jury to extraneous information if the witness is deemed not to be qualified to be an expert.  If questioning regarding a witness’s qualifications takes place outside the jury’s presence, it should be repeated in front of the jury after the witness has been accepted as an expert to allow the jury to make informed determinations about credibility and weight. </a:t>
            </a:r>
          </a:p>
          <a:p>
            <a:endParaRPr lang="en-US" dirty="0" smtClean="0"/>
          </a:p>
          <a:p>
            <a:pPr eaLnBrk="1" hangingPunct="1"/>
            <a:endParaRPr lang="en-US" dirty="0" smtClean="0"/>
          </a:p>
        </p:txBody>
      </p:sp>
      <p:sp>
        <p:nvSpPr>
          <p:cNvPr id="4" name="Slide Number Placeholder 3"/>
          <p:cNvSpPr txBox="1">
            <a:spLocks noGrp="1"/>
          </p:cNvSpPr>
          <p:nvPr/>
        </p:nvSpPr>
        <p:spPr>
          <a:xfrm>
            <a:off x="3970338" y="8829675"/>
            <a:ext cx="3038475" cy="465138"/>
          </a:xfrm>
          <a:prstGeom prst="rect">
            <a:avLst/>
          </a:prstGeom>
          <a:noFill/>
        </p:spPr>
        <p:txBody>
          <a:bodyPr lIns="93177" tIns="46589" rIns="93177" bIns="46589" anchor="b"/>
          <a:lstStyle/>
          <a:p>
            <a:pPr algn="r" fontAlgn="auto">
              <a:spcBef>
                <a:spcPts val="0"/>
              </a:spcBef>
              <a:spcAft>
                <a:spcPts val="0"/>
              </a:spcAft>
              <a:defRPr/>
            </a:pPr>
            <a:fld id="{6AFD3AD0-FB39-4D68-BEC0-139C073CC626}" type="slidenum">
              <a:rPr lang="en-US" sz="1200">
                <a:latin typeface="+mn-lt"/>
                <a:cs typeface="+mn-cs"/>
              </a:rPr>
              <a:pPr algn="r" fontAlgn="auto">
                <a:spcBef>
                  <a:spcPts val="0"/>
                </a:spcBef>
                <a:spcAft>
                  <a:spcPts val="0"/>
                </a:spcAft>
                <a:defRPr/>
              </a:pPr>
              <a:t>86</a:t>
            </a:fld>
            <a:endParaRPr lang="en-US" sz="1200" dirty="0">
              <a:latin typeface="+mn-lt"/>
              <a:cs typeface="+mn-cs"/>
            </a:endParaRPr>
          </a:p>
        </p:txBody>
      </p:sp>
      <p:sp>
        <p:nvSpPr>
          <p:cNvPr id="5" name="Date Placeholder 4"/>
          <p:cNvSpPr txBox="1">
            <a:spLocks noGrp="1"/>
          </p:cNvSpPr>
          <p:nvPr/>
        </p:nvSpPr>
        <p:spPr>
          <a:xfrm>
            <a:off x="3970338" y="0"/>
            <a:ext cx="3038475" cy="465138"/>
          </a:xfrm>
          <a:prstGeom prst="rect">
            <a:avLst/>
          </a:prstGeom>
          <a:noFill/>
        </p:spPr>
        <p:txBody>
          <a:bodyPr lIns="93177" tIns="46589" rIns="93177" bIns="46589"/>
          <a:lstStyle/>
          <a:p>
            <a:pPr algn="r" fontAlgn="auto">
              <a:spcBef>
                <a:spcPts val="0"/>
              </a:spcBef>
              <a:spcAft>
                <a:spcPts val="0"/>
              </a:spcAft>
              <a:defRPr/>
            </a:pPr>
            <a:fld id="{809EBD06-2F05-4BBA-9C74-997990CE07F0}" type="datetime1">
              <a:rPr lang="en-US" sz="1200">
                <a:latin typeface="+mn-lt"/>
                <a:cs typeface="+mn-cs"/>
              </a:rPr>
              <a:pPr algn="r" fontAlgn="auto">
                <a:spcBef>
                  <a:spcPts val="0"/>
                </a:spcBef>
                <a:spcAft>
                  <a:spcPts val="0"/>
                </a:spcAft>
                <a:defRPr/>
              </a:pPr>
              <a:t>11/19/2013</a:t>
            </a:fld>
            <a:endParaRPr lang="en-US" sz="1200" dirty="0">
              <a:latin typeface="+mn-lt"/>
              <a:cs typeface="+mn-cs"/>
            </a:endParaRPr>
          </a:p>
        </p:txBody>
      </p:sp>
      <p:sp>
        <p:nvSpPr>
          <p:cNvPr id="9" name="Footer Placeholder 8"/>
          <p:cNvSpPr>
            <a:spLocks noGrp="1"/>
          </p:cNvSpPr>
          <p:nvPr>
            <p:ph type="ftr" sz="quarter" idx="11"/>
          </p:nvPr>
        </p:nvSpPr>
        <p:spPr/>
        <p:txBody>
          <a:bodyPr/>
          <a:lstStyle/>
          <a:p>
            <a:pPr>
              <a:defRPr/>
            </a:pPr>
            <a:endParaRPr lang="en-US"/>
          </a:p>
        </p:txBody>
      </p:sp>
      <p:sp>
        <p:nvSpPr>
          <p:cNvPr id="10" name="Header Placeholder 9"/>
          <p:cNvSpPr>
            <a:spLocks noGrp="1"/>
          </p:cNvSpPr>
          <p:nvPr>
            <p:ph type="hdr" sz="quarter" idx="13"/>
          </p:nvPr>
        </p:nvSpPr>
        <p:spPr/>
        <p:txBody>
          <a:bodyPr/>
          <a:lstStyle/>
          <a:p>
            <a:pPr>
              <a:defRPr/>
            </a:pPr>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smtClean="0">
                <a:solidFill>
                  <a:schemeClr val="tx1"/>
                </a:solidFill>
                <a:effectLst/>
                <a:latin typeface="Times New Roman" pitchFamily="18" charset="0"/>
                <a:ea typeface="+mn-ea"/>
                <a:cs typeface="Times New Roman" pitchFamily="18" charset="0"/>
              </a:rPr>
              <a:t>Suggested Commentary:</a:t>
            </a:r>
            <a:endParaRPr lang="en-US" sz="1200" kern="1200" dirty="0" smtClean="0">
              <a:solidFill>
                <a:schemeClr val="tx1"/>
              </a:solidFill>
              <a:effectLst/>
              <a:latin typeface="Times New Roman" pitchFamily="18" charset="0"/>
              <a:ea typeface="+mn-ea"/>
              <a:cs typeface="Times New Roman" pitchFamily="18" charset="0"/>
            </a:endParaRPr>
          </a:p>
          <a:p>
            <a:pPr>
              <a:buFont typeface="Arial" pitchFamily="34" charset="0"/>
              <a:buChar char="•"/>
            </a:pPr>
            <a:r>
              <a:rPr lang="en-US" sz="1200" kern="1200" dirty="0" smtClean="0">
                <a:solidFill>
                  <a:schemeClr val="tx1"/>
                </a:solidFill>
                <a:effectLst/>
                <a:latin typeface="Times New Roman" pitchFamily="18" charset="0"/>
                <a:ea typeface="+mn-ea"/>
                <a:cs typeface="Times New Roman" pitchFamily="18" charset="0"/>
              </a:rPr>
              <a:t>Jurors often think that they know how a “real” victim would act after an assault, and when a victim’s behavior does not conform to those pre-conceived ideas, jurors may be inclined to disbelieve the victim for that reason.  The trauma of sexual violence affects everyone differently, and there is no one way in which victims act.  All states and the federal courts permit the introduction of expert testimony to explain the wide range of behaviors exhibited by sexual assault victims after an assault in order to provide fact finders with accurate information about how victims respond to the trauma of sexual violence.  </a:t>
            </a:r>
          </a:p>
          <a:p>
            <a:pPr>
              <a:buFont typeface="Arial" pitchFamily="34" charset="0"/>
              <a:buChar char="•"/>
            </a:pPr>
            <a:r>
              <a:rPr lang="en-US" sz="1200" kern="1200" dirty="0" smtClean="0">
                <a:solidFill>
                  <a:schemeClr val="tx1"/>
                </a:solidFill>
                <a:effectLst/>
                <a:latin typeface="Times New Roman" pitchFamily="18" charset="0"/>
                <a:ea typeface="+mn-ea"/>
                <a:cs typeface="Times New Roman" pitchFamily="18" charset="0"/>
              </a:rPr>
              <a:t>Jurors often expect sexual assault victims to present with severe genital injuries but, as described previously in this curriculum, research clearly shows that most victims do not have such injuries when they are examined.  Properly trained medical experts can use their education, training, and experience to explain that the absence of genital injuries does not mean that there was no sexual assault, and the reasons why this is so.</a:t>
            </a:r>
          </a:p>
          <a:p>
            <a:endParaRPr lang="en-US" dirty="0"/>
          </a:p>
        </p:txBody>
      </p:sp>
      <p:sp>
        <p:nvSpPr>
          <p:cNvPr id="4" name="Date Placeholder 3"/>
          <p:cNvSpPr>
            <a:spLocks noGrp="1"/>
          </p:cNvSpPr>
          <p:nvPr>
            <p:ph type="dt" idx="10"/>
          </p:nvPr>
        </p:nvSpPr>
        <p:spPr/>
        <p:txBody>
          <a:bodyPr/>
          <a:lstStyle/>
          <a:p>
            <a:pPr>
              <a:defRPr/>
            </a:pPr>
            <a:r>
              <a:rPr lang="en-US" smtClean="0"/>
              <a:t>10/24/13</a:t>
            </a:r>
            <a:endParaRPr lang="en-US"/>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87</a:t>
            </a:fld>
            <a:endParaRPr lang="en-US" dirty="0"/>
          </a:p>
        </p:txBody>
      </p:sp>
      <p:sp>
        <p:nvSpPr>
          <p:cNvPr id="8" name="Footer Placeholder 7"/>
          <p:cNvSpPr>
            <a:spLocks noGrp="1"/>
          </p:cNvSpPr>
          <p:nvPr>
            <p:ph type="ftr" sz="quarter" idx="12"/>
          </p:nvPr>
        </p:nvSpPr>
        <p:spPr/>
        <p:txBody>
          <a:bodyPr/>
          <a:lstStyle/>
          <a:p>
            <a:pPr>
              <a:defRPr/>
            </a:pPr>
            <a:endParaRPr lang="en-US"/>
          </a:p>
        </p:txBody>
      </p:sp>
      <p:sp>
        <p:nvSpPr>
          <p:cNvPr id="9" name="Header Placeholder 8"/>
          <p:cNvSpPr>
            <a:spLocks noGrp="1"/>
          </p:cNvSpPr>
          <p:nvPr>
            <p:ph type="hdr" sz="quarter" idx="13"/>
          </p:nvPr>
        </p:nvSpPr>
        <p:spPr/>
        <p:txBody>
          <a:bodyPr/>
          <a:lstStyle/>
          <a:p>
            <a:pPr>
              <a:defRPr/>
            </a:pPr>
            <a:endParaRPr lang="en-US"/>
          </a:p>
        </p:txBody>
      </p:sp>
    </p:spTree>
    <p:extLst>
      <p:ext uri="{BB962C8B-B14F-4D97-AF65-F5344CB8AC3E}">
        <p14:creationId xmlns:p14="http://schemas.microsoft.com/office/powerpoint/2010/main" xmlns="" val="36613370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10/24/13</a:t>
            </a:r>
            <a:endParaRPr lang="en-US" dirty="0"/>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88</a:t>
            </a:fld>
            <a:endParaRPr lang="en-US" dirty="0"/>
          </a:p>
        </p:txBody>
      </p:sp>
      <p:sp>
        <p:nvSpPr>
          <p:cNvPr id="8" name="Footer Placeholder 7"/>
          <p:cNvSpPr>
            <a:spLocks noGrp="1"/>
          </p:cNvSpPr>
          <p:nvPr>
            <p:ph type="ftr" sz="quarter" idx="12"/>
          </p:nvPr>
        </p:nvSpPr>
        <p:spPr/>
        <p:txBody>
          <a:bodyPr/>
          <a:lstStyle/>
          <a:p>
            <a:pPr>
              <a:defRPr/>
            </a:pPr>
            <a:endParaRPr lang="en-US"/>
          </a:p>
        </p:txBody>
      </p:sp>
      <p:sp>
        <p:nvSpPr>
          <p:cNvPr id="9" name="Header Placeholder 8"/>
          <p:cNvSpPr>
            <a:spLocks noGrp="1"/>
          </p:cNvSpPr>
          <p:nvPr>
            <p:ph type="hdr" sz="quarter" idx="13"/>
          </p:nvPr>
        </p:nvSpPr>
        <p:spPr/>
        <p:txBody>
          <a:bodyPr/>
          <a:lstStyle/>
          <a:p>
            <a:pPr>
              <a:defRPr/>
            </a:pPr>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10/24/13</a:t>
            </a:r>
            <a:endParaRPr lang="en-US" dirty="0"/>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89</a:t>
            </a:fld>
            <a:endParaRPr lang="en-US" dirty="0"/>
          </a:p>
        </p:txBody>
      </p:sp>
      <p:sp>
        <p:nvSpPr>
          <p:cNvPr id="8" name="Footer Placeholder 7"/>
          <p:cNvSpPr>
            <a:spLocks noGrp="1"/>
          </p:cNvSpPr>
          <p:nvPr>
            <p:ph type="ftr" sz="quarter" idx="12"/>
          </p:nvPr>
        </p:nvSpPr>
        <p:spPr/>
        <p:txBody>
          <a:bodyPr/>
          <a:lstStyle/>
          <a:p>
            <a:pPr>
              <a:defRPr/>
            </a:pPr>
            <a:endParaRPr lang="en-US"/>
          </a:p>
        </p:txBody>
      </p:sp>
      <p:sp>
        <p:nvSpPr>
          <p:cNvPr id="9" name="Header Placeholder 8"/>
          <p:cNvSpPr>
            <a:spLocks noGrp="1"/>
          </p:cNvSpPr>
          <p:nvPr>
            <p:ph type="hdr" sz="quarter" idx="13"/>
          </p:nvPr>
        </p:nvSpPr>
        <p:spPr/>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81100" y="317500"/>
            <a:ext cx="4648200" cy="3486150"/>
          </a:xfrm>
          <a:noFill/>
          <a:ln>
            <a:solidFill>
              <a:srgbClr val="000000"/>
            </a:solidFill>
            <a:miter lim="800000"/>
            <a:headEnd/>
            <a:tailEnd/>
          </a:ln>
        </p:spPr>
      </p:sp>
      <p:sp>
        <p:nvSpPr>
          <p:cNvPr id="38915" name="Notes Placeholder 2"/>
          <p:cNvSpPr>
            <a:spLocks noGrp="1"/>
          </p:cNvSpPr>
          <p:nvPr>
            <p:ph type="body" idx="1"/>
          </p:nvPr>
        </p:nvSpPr>
        <p:spPr bwMode="auto">
          <a:xfrm>
            <a:off x="701675" y="4085112"/>
            <a:ext cx="5829754" cy="4746151"/>
          </a:xfrm>
          <a:noFill/>
        </p:spPr>
        <p:txBody>
          <a:bodyPr wrap="square" lIns="93164" tIns="46582" rIns="93164" bIns="46582" numCol="1" anchor="t" anchorCtr="0" compatLnSpc="1">
            <a:prstTxWarp prst="textNoShape">
              <a:avLst/>
            </a:prstTxWarp>
          </a:bodyPr>
          <a:lstStyle/>
          <a:p>
            <a:pPr eaLnBrk="1" hangingPunct="1">
              <a:spcBef>
                <a:spcPct val="0"/>
              </a:spcBef>
            </a:pPr>
            <a:r>
              <a:rPr lang="en-US" b="1" u="sng" dirty="0" smtClean="0"/>
              <a:t>Suggested Commentary: </a:t>
            </a:r>
          </a:p>
          <a:p>
            <a:pPr eaLnBrk="1" hangingPunct="1">
              <a:spcBef>
                <a:spcPct val="0"/>
              </a:spcBef>
              <a:buFont typeface="Arial" pitchFamily="34" charset="0"/>
              <a:buChar char="•"/>
            </a:pPr>
            <a:r>
              <a:rPr lang="en-US" dirty="0" smtClean="0"/>
              <a:t>SANE Faculty describes local requirements for SANE training and certification</a:t>
            </a:r>
          </a:p>
          <a:p>
            <a:pPr eaLnBrk="1" hangingPunct="1">
              <a:spcBef>
                <a:spcPct val="0"/>
              </a:spcBef>
            </a:pPr>
            <a:r>
              <a:rPr lang="en-US" dirty="0" smtClean="0"/>
              <a:t>Gives examples of topics covered in training, e.g.:</a:t>
            </a:r>
            <a:r>
              <a:rPr lang="en-US" baseline="0" dirty="0" smtClean="0"/>
              <a:t> </a:t>
            </a:r>
            <a:endParaRPr lang="en-US" dirty="0" smtClean="0"/>
          </a:p>
          <a:p>
            <a:pPr eaLnBrk="1" hangingPunct="1">
              <a:spcBef>
                <a:spcPct val="0"/>
              </a:spcBef>
            </a:pPr>
            <a:r>
              <a:rPr lang="en-US" b="1" dirty="0" smtClean="0"/>
              <a:t>	Classroom Training:</a:t>
            </a:r>
          </a:p>
          <a:p>
            <a:pPr marL="1143000" lvl="2" indent="-228600" eaLnBrk="1" hangingPunct="1">
              <a:spcBef>
                <a:spcPct val="0"/>
              </a:spcBef>
              <a:buFontTx/>
              <a:buChar char="•"/>
            </a:pPr>
            <a:r>
              <a:rPr lang="en-US" dirty="0" smtClean="0"/>
              <a:t>Forensic Nursing</a:t>
            </a:r>
          </a:p>
          <a:p>
            <a:pPr marL="1143000" lvl="2" indent="-228600" eaLnBrk="1" hangingPunct="1">
              <a:spcBef>
                <a:spcPct val="0"/>
              </a:spcBef>
              <a:buFontTx/>
              <a:buChar char="•"/>
            </a:pPr>
            <a:r>
              <a:rPr lang="en-US" dirty="0" smtClean="0"/>
              <a:t>SANE/SAFE roles and responsibilities </a:t>
            </a:r>
          </a:p>
          <a:p>
            <a:pPr marL="1143000" lvl="2" indent="-228600" eaLnBrk="1" hangingPunct="1">
              <a:spcBef>
                <a:spcPct val="0"/>
              </a:spcBef>
              <a:buFontTx/>
              <a:buChar char="•"/>
            </a:pPr>
            <a:r>
              <a:rPr lang="en-US" dirty="0" smtClean="0"/>
              <a:t>Medical forensic sexual assault examination</a:t>
            </a:r>
          </a:p>
          <a:p>
            <a:pPr marL="1143000" lvl="2" indent="-228600" eaLnBrk="1" hangingPunct="1">
              <a:spcBef>
                <a:spcPct val="0"/>
              </a:spcBef>
              <a:buFontTx/>
              <a:buChar char="•"/>
            </a:pPr>
            <a:r>
              <a:rPr lang="en-US" dirty="0" smtClean="0"/>
              <a:t>Criminal justice system education</a:t>
            </a:r>
          </a:p>
          <a:p>
            <a:pPr eaLnBrk="1" hangingPunct="1">
              <a:spcBef>
                <a:spcPct val="0"/>
              </a:spcBef>
            </a:pPr>
            <a:r>
              <a:rPr lang="en-US" b="1" dirty="0" smtClean="0"/>
              <a:t>	Clinical Training: </a:t>
            </a:r>
          </a:p>
          <a:p>
            <a:pPr marL="1143000" lvl="2" indent="-228600" eaLnBrk="1" hangingPunct="1">
              <a:spcBef>
                <a:spcPct val="0"/>
              </a:spcBef>
              <a:buFontTx/>
              <a:buChar char="•"/>
            </a:pPr>
            <a:r>
              <a:rPr lang="en-US" dirty="0" smtClean="0"/>
              <a:t>Detailed genital inspections</a:t>
            </a:r>
          </a:p>
          <a:p>
            <a:pPr marL="1143000" lvl="2" indent="-228600" eaLnBrk="1" hangingPunct="1">
              <a:spcBef>
                <a:spcPct val="0"/>
              </a:spcBef>
              <a:buFontTx/>
              <a:buChar char="•"/>
            </a:pPr>
            <a:r>
              <a:rPr lang="en-US" dirty="0" smtClean="0"/>
              <a:t>Visualization techniques</a:t>
            </a:r>
          </a:p>
          <a:p>
            <a:pPr marL="1143000" lvl="2" indent="-228600" eaLnBrk="1" hangingPunct="1">
              <a:spcBef>
                <a:spcPct val="0"/>
              </a:spcBef>
              <a:buFontTx/>
              <a:buChar char="•"/>
            </a:pPr>
            <a:r>
              <a:rPr lang="en-US" dirty="0" smtClean="0"/>
              <a:t>Proper use of equipment</a:t>
            </a:r>
          </a:p>
          <a:p>
            <a:pPr marL="1143000" lvl="2" indent="-228600" eaLnBrk="1" hangingPunct="1">
              <a:spcBef>
                <a:spcPct val="0"/>
              </a:spcBef>
              <a:buFontTx/>
              <a:buChar char="•"/>
            </a:pPr>
            <a:r>
              <a:rPr lang="en-US" dirty="0" smtClean="0"/>
              <a:t>Performance of sexual assault medical forensic exams under the supervision of an experienced SANE or SAFE</a:t>
            </a:r>
          </a:p>
          <a:p>
            <a:pPr marL="1143000" lvl="2" indent="-228600" eaLnBrk="1" hangingPunct="1">
              <a:spcBef>
                <a:spcPct val="0"/>
              </a:spcBef>
              <a:buFontTx/>
              <a:buChar char="•"/>
            </a:pPr>
            <a:r>
              <a:rPr lang="en-US" dirty="0" smtClean="0"/>
              <a:t>Observation of rape trials</a:t>
            </a:r>
          </a:p>
          <a:p>
            <a:pPr marL="171450" indent="-171450" eaLnBrk="1" hangingPunct="1">
              <a:spcBef>
                <a:spcPct val="0"/>
              </a:spcBef>
              <a:buFont typeface="Arial"/>
              <a:buChar char="•"/>
            </a:pPr>
            <a:r>
              <a:rPr lang="en-US" dirty="0" smtClean="0"/>
              <a:t>Beyond</a:t>
            </a:r>
            <a:r>
              <a:rPr lang="en-US" baseline="0" dirty="0" smtClean="0"/>
              <a:t> the full SANE/SAFE course and </a:t>
            </a:r>
            <a:r>
              <a:rPr lang="en-US" baseline="0" dirty="0" err="1" smtClean="0"/>
              <a:t>clinicals</a:t>
            </a:r>
            <a:r>
              <a:rPr lang="en-US" baseline="0" dirty="0" smtClean="0"/>
              <a:t>, some states offer certification at the state level.</a:t>
            </a:r>
          </a:p>
          <a:p>
            <a:pPr marL="171450" indent="-171450" eaLnBrk="1" hangingPunct="1">
              <a:spcBef>
                <a:spcPct val="0"/>
              </a:spcBef>
              <a:buFont typeface="Arial"/>
              <a:buChar char="•"/>
            </a:pPr>
            <a:r>
              <a:rPr lang="en-US" baseline="0" dirty="0" smtClean="0"/>
              <a:t>The International Association of Forensic Nurses offers Board Certification, for nurses only, after at least a year of practice so that clinical competency as well as baseline training can be measured.</a:t>
            </a:r>
          </a:p>
          <a:p>
            <a:pPr marL="171450" indent="-171450" eaLnBrk="1" hangingPunct="1">
              <a:spcBef>
                <a:spcPct val="0"/>
              </a:spcBef>
              <a:buFont typeface="Arial"/>
              <a:buChar char="•"/>
            </a:pPr>
            <a:r>
              <a:rPr lang="en-US" baseline="0" dirty="0" smtClean="0"/>
              <a:t>Only one state, Nevada, requires Board Certification for a SANE to practice. Nurses practicing in states that certify SANEs at the state level must have that certification to practice. </a:t>
            </a:r>
            <a:endParaRPr lang="en-US" dirty="0" smtClean="0"/>
          </a:p>
          <a:p>
            <a:pPr eaLnBrk="1" hangingPunct="1"/>
            <a:endParaRPr lang="en-US" sz="900" dirty="0" smtClean="0"/>
          </a:p>
          <a:p>
            <a:pPr eaLnBrk="1" hangingPunct="1"/>
            <a:r>
              <a:rPr lang="en-US" sz="900" dirty="0" smtClean="0"/>
              <a:t> </a:t>
            </a:r>
          </a:p>
          <a:p>
            <a:pPr eaLnBrk="1" hangingPunct="1"/>
            <a:endParaRPr lang="en-US" sz="900" dirty="0" smtClean="0"/>
          </a:p>
          <a:p>
            <a:pPr eaLnBrk="1" hangingPunct="1"/>
            <a:endParaRPr lang="en-US" sz="900" dirty="0" smtClean="0"/>
          </a:p>
          <a:p>
            <a:pPr marL="742950" lvl="1" indent="-285750" eaLnBrk="1" hangingPunct="1"/>
            <a:endParaRPr lang="en-US" sz="900" dirty="0" smtClean="0"/>
          </a:p>
          <a:p>
            <a:pPr eaLnBrk="1" hangingPunct="1">
              <a:spcBef>
                <a:spcPct val="0"/>
              </a:spcBef>
            </a:pPr>
            <a:endParaRPr lang="en-US" sz="900" dirty="0" smtClean="0"/>
          </a:p>
        </p:txBody>
      </p:sp>
      <p:sp>
        <p:nvSpPr>
          <p:cNvPr id="38916" name="Slide Number Placeholder 3"/>
          <p:cNvSpPr txBox="1">
            <a:spLocks noGrp="1"/>
          </p:cNvSpPr>
          <p:nvPr/>
        </p:nvSpPr>
        <p:spPr bwMode="auto">
          <a:xfrm>
            <a:off x="3970338" y="8831263"/>
            <a:ext cx="3038475" cy="463550"/>
          </a:xfrm>
          <a:prstGeom prst="rect">
            <a:avLst/>
          </a:prstGeom>
          <a:noFill/>
          <a:ln w="9525">
            <a:noFill/>
            <a:miter lim="800000"/>
            <a:headEnd/>
            <a:tailEnd/>
          </a:ln>
        </p:spPr>
        <p:txBody>
          <a:bodyPr lIns="93164" tIns="46582" rIns="93164" bIns="46582" anchor="b"/>
          <a:lstStyle/>
          <a:p>
            <a:pPr algn="r" defTabSz="441325"/>
            <a:fld id="{EEC91651-840F-427A-A51D-E8FDEADB36B3}" type="slidenum">
              <a:rPr lang="en-US" sz="1200">
                <a:latin typeface="Calibri" pitchFamily="34" charset="0"/>
              </a:rPr>
              <a:pPr algn="r" defTabSz="441325"/>
              <a:t>9</a:t>
            </a:fld>
            <a:endParaRPr lang="en-US" sz="1200">
              <a:latin typeface="Calibri" pitchFamily="34" charset="0"/>
            </a:endParaRPr>
          </a:p>
        </p:txBody>
      </p:sp>
      <p:sp>
        <p:nvSpPr>
          <p:cNvPr id="8" name="Footer Placeholder 7"/>
          <p:cNvSpPr>
            <a:spLocks noGrp="1"/>
          </p:cNvSpPr>
          <p:nvPr>
            <p:ph type="ftr" sz="quarter" idx="11"/>
          </p:nvPr>
        </p:nvSpPr>
        <p:spPr/>
        <p:txBody>
          <a:bodyPr/>
          <a:lstStyle/>
          <a:p>
            <a:pPr>
              <a:defRPr/>
            </a:pPr>
            <a:endParaRPr lang="en-US"/>
          </a:p>
        </p:txBody>
      </p:sp>
      <p:sp>
        <p:nvSpPr>
          <p:cNvPr id="7" name="Date Placeholder 6"/>
          <p:cNvSpPr>
            <a:spLocks noGrp="1"/>
          </p:cNvSpPr>
          <p:nvPr>
            <p:ph type="dt" idx="12"/>
          </p:nvPr>
        </p:nvSpPr>
        <p:spPr/>
        <p:txBody>
          <a:bodyPr/>
          <a:lstStyle/>
          <a:p>
            <a:pPr>
              <a:defRPr/>
            </a:pPr>
            <a:r>
              <a:rPr lang="en-US" smtClean="0"/>
              <a:t>10/24/13</a:t>
            </a:r>
            <a:endParaRPr lang="en-US"/>
          </a:p>
        </p:txBody>
      </p:sp>
      <p:sp>
        <p:nvSpPr>
          <p:cNvPr id="9" name="Header Placeholder 8"/>
          <p:cNvSpPr>
            <a:spLocks noGrp="1"/>
          </p:cNvSpPr>
          <p:nvPr>
            <p:ph type="hdr" sz="quarter" idx="13"/>
          </p:nvPr>
        </p:nvSpPr>
        <p:spPr/>
        <p:txBody>
          <a:bodyPr/>
          <a:lstStyle/>
          <a:p>
            <a:pPr>
              <a:defRPr/>
            </a:pPr>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10/24/13</a:t>
            </a:r>
            <a:endParaRPr lang="en-US" dirty="0"/>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90</a:t>
            </a:fld>
            <a:endParaRPr lang="en-US" dirty="0"/>
          </a:p>
        </p:txBody>
      </p:sp>
      <p:sp>
        <p:nvSpPr>
          <p:cNvPr id="8" name="Footer Placeholder 7"/>
          <p:cNvSpPr>
            <a:spLocks noGrp="1"/>
          </p:cNvSpPr>
          <p:nvPr>
            <p:ph type="ftr" sz="quarter" idx="12"/>
          </p:nvPr>
        </p:nvSpPr>
        <p:spPr/>
        <p:txBody>
          <a:bodyPr/>
          <a:lstStyle/>
          <a:p>
            <a:pPr>
              <a:defRPr/>
            </a:pPr>
            <a:endParaRPr lang="en-US"/>
          </a:p>
        </p:txBody>
      </p:sp>
      <p:sp>
        <p:nvSpPr>
          <p:cNvPr id="9" name="Header Placeholder 8"/>
          <p:cNvSpPr>
            <a:spLocks noGrp="1"/>
          </p:cNvSpPr>
          <p:nvPr>
            <p:ph type="hdr" sz="quarter" idx="13"/>
          </p:nvPr>
        </p:nvSpPr>
        <p:spPr/>
        <p:txBody>
          <a:bodyPr/>
          <a:lstStyle/>
          <a:p>
            <a:pPr>
              <a:defRPr/>
            </a:pPr>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10/24/13</a:t>
            </a:r>
            <a:endParaRPr lang="en-US" dirty="0"/>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91</a:t>
            </a:fld>
            <a:endParaRPr lang="en-US" dirty="0"/>
          </a:p>
        </p:txBody>
      </p:sp>
      <p:sp>
        <p:nvSpPr>
          <p:cNvPr id="8" name="Footer Placeholder 7"/>
          <p:cNvSpPr>
            <a:spLocks noGrp="1"/>
          </p:cNvSpPr>
          <p:nvPr>
            <p:ph type="ftr" sz="quarter" idx="12"/>
          </p:nvPr>
        </p:nvSpPr>
        <p:spPr/>
        <p:txBody>
          <a:bodyPr/>
          <a:lstStyle/>
          <a:p>
            <a:pPr>
              <a:defRPr/>
            </a:pPr>
            <a:endParaRPr lang="en-US"/>
          </a:p>
        </p:txBody>
      </p:sp>
      <p:sp>
        <p:nvSpPr>
          <p:cNvPr id="9" name="Header Placeholder 8"/>
          <p:cNvSpPr>
            <a:spLocks noGrp="1"/>
          </p:cNvSpPr>
          <p:nvPr>
            <p:ph type="hdr" sz="quarter" idx="13"/>
          </p:nvPr>
        </p:nvSpPr>
        <p:spPr/>
        <p:txBody>
          <a:bodyPr/>
          <a:lstStyle/>
          <a:p>
            <a:pPr>
              <a:defRPr/>
            </a:pPr>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smtClean="0">
                <a:solidFill>
                  <a:schemeClr val="tx1"/>
                </a:solidFill>
                <a:effectLst/>
                <a:latin typeface="Times New Roman" pitchFamily="18" charset="0"/>
                <a:ea typeface="+mn-ea"/>
                <a:cs typeface="Times New Roman" pitchFamily="18" charset="0"/>
              </a:rPr>
              <a:t>Suggested Commentary:</a:t>
            </a:r>
          </a:p>
          <a:p>
            <a:r>
              <a:rPr lang="en-US" sz="1200" kern="1200" dirty="0" smtClean="0">
                <a:solidFill>
                  <a:schemeClr val="tx1"/>
                </a:solidFill>
                <a:effectLst/>
                <a:latin typeface="Times New Roman" pitchFamily="18" charset="0"/>
                <a:ea typeface="+mn-ea"/>
                <a:cs typeface="Times New Roman" pitchFamily="18" charset="0"/>
              </a:rPr>
              <a:t> </a:t>
            </a:r>
          </a:p>
          <a:p>
            <a:r>
              <a:rPr lang="en-US" sz="1200" kern="1200" dirty="0" smtClean="0">
                <a:solidFill>
                  <a:schemeClr val="tx1"/>
                </a:solidFill>
                <a:effectLst/>
                <a:latin typeface="Times New Roman" pitchFamily="18" charset="0"/>
                <a:ea typeface="+mn-ea"/>
                <a:cs typeface="Times New Roman" pitchFamily="18" charset="0"/>
              </a:rPr>
              <a:t>For example, in a consent defense case, don't say to the defendant "When you had sex with her you knew she was not consenting."  "Had sex" is a phrase that itself connotes consent.  More accurate is "When you raped her you knew she was not consenting."  Consider other possible phrasing including “forcibly penetrated,” “forced your —— into her ——-,” or ”penetrated her ——- while she was unconscious.”</a:t>
            </a:r>
          </a:p>
          <a:p>
            <a:endParaRPr lang="en-US" dirty="0"/>
          </a:p>
        </p:txBody>
      </p:sp>
      <p:sp>
        <p:nvSpPr>
          <p:cNvPr id="4" name="Date Placeholder 3"/>
          <p:cNvSpPr>
            <a:spLocks noGrp="1"/>
          </p:cNvSpPr>
          <p:nvPr>
            <p:ph type="dt" idx="10"/>
          </p:nvPr>
        </p:nvSpPr>
        <p:spPr/>
        <p:txBody>
          <a:bodyPr/>
          <a:lstStyle/>
          <a:p>
            <a:pPr>
              <a:defRPr/>
            </a:pPr>
            <a:r>
              <a:rPr lang="en-US" smtClean="0"/>
              <a:t>10/24/13</a:t>
            </a:r>
            <a:endParaRPr lang="en-US"/>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92</a:t>
            </a:fld>
            <a:endParaRPr lang="en-US" dirty="0"/>
          </a:p>
        </p:txBody>
      </p:sp>
      <p:sp>
        <p:nvSpPr>
          <p:cNvPr id="8" name="Footer Placeholder 7"/>
          <p:cNvSpPr>
            <a:spLocks noGrp="1"/>
          </p:cNvSpPr>
          <p:nvPr>
            <p:ph type="ftr" sz="quarter" idx="12"/>
          </p:nvPr>
        </p:nvSpPr>
        <p:spPr/>
        <p:txBody>
          <a:bodyPr/>
          <a:lstStyle/>
          <a:p>
            <a:pPr>
              <a:defRPr/>
            </a:pPr>
            <a:endParaRPr lang="en-US"/>
          </a:p>
        </p:txBody>
      </p:sp>
      <p:sp>
        <p:nvSpPr>
          <p:cNvPr id="9" name="Header Placeholder 8"/>
          <p:cNvSpPr>
            <a:spLocks noGrp="1"/>
          </p:cNvSpPr>
          <p:nvPr>
            <p:ph type="hdr" sz="quarter" idx="13"/>
          </p:nvPr>
        </p:nvSpPr>
        <p:spPr/>
        <p:txBody>
          <a:bodyPr/>
          <a:lstStyle/>
          <a:p>
            <a:pPr>
              <a:defRPr/>
            </a:pPr>
            <a:endParaRPr lang="en-US"/>
          </a:p>
        </p:txBody>
      </p:sp>
    </p:spTree>
    <p:extLst>
      <p:ext uri="{BB962C8B-B14F-4D97-AF65-F5344CB8AC3E}">
        <p14:creationId xmlns:p14="http://schemas.microsoft.com/office/powerpoint/2010/main" xmlns="" val="31900741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2771" name="Notes Placeholder 2"/>
          <p:cNvSpPr>
            <a:spLocks noGrp="1"/>
          </p:cNvSpPr>
          <p:nvPr>
            <p:ph type="body" idx="1"/>
          </p:nvPr>
        </p:nvSpPr>
        <p:spPr bwMode="auto">
          <a:xfrm>
            <a:off x="701675" y="4416425"/>
            <a:ext cx="5607050" cy="4183063"/>
          </a:xfrm>
          <a:noFill/>
        </p:spPr>
        <p:txBody>
          <a:bodyPr wrap="square" lIns="93177" tIns="46589" rIns="93177" bIns="46589" numCol="1" anchor="t" anchorCtr="0" compatLnSpc="1">
            <a:prstTxWarp prst="textNoShape">
              <a:avLst/>
            </a:prstTxWarp>
          </a:bodyPr>
          <a:lstStyle/>
          <a:p>
            <a:pPr eaLnBrk="1" hangingPunct="1"/>
            <a:endParaRPr lang="en-US" smtClean="0"/>
          </a:p>
        </p:txBody>
      </p:sp>
      <p:sp>
        <p:nvSpPr>
          <p:cNvPr id="4" name="Slide Number Placeholder 3"/>
          <p:cNvSpPr txBox="1">
            <a:spLocks noGrp="1"/>
          </p:cNvSpPr>
          <p:nvPr/>
        </p:nvSpPr>
        <p:spPr>
          <a:xfrm>
            <a:off x="3970338" y="8829675"/>
            <a:ext cx="3038475" cy="465138"/>
          </a:xfrm>
          <a:prstGeom prst="rect">
            <a:avLst/>
          </a:prstGeom>
          <a:noFill/>
        </p:spPr>
        <p:txBody>
          <a:bodyPr lIns="93177" tIns="46589" rIns="93177" bIns="46589" anchor="b"/>
          <a:lstStyle/>
          <a:p>
            <a:pPr algn="r" fontAlgn="auto">
              <a:spcBef>
                <a:spcPts val="0"/>
              </a:spcBef>
              <a:spcAft>
                <a:spcPts val="0"/>
              </a:spcAft>
              <a:defRPr/>
            </a:pPr>
            <a:fld id="{6AFD3AD0-FB39-4D68-BEC0-139C073CC626}" type="slidenum">
              <a:rPr lang="en-US" sz="1200">
                <a:latin typeface="+mn-lt"/>
                <a:cs typeface="+mn-cs"/>
              </a:rPr>
              <a:pPr algn="r" fontAlgn="auto">
                <a:spcBef>
                  <a:spcPts val="0"/>
                </a:spcBef>
                <a:spcAft>
                  <a:spcPts val="0"/>
                </a:spcAft>
                <a:defRPr/>
              </a:pPr>
              <a:t>93</a:t>
            </a:fld>
            <a:endParaRPr lang="en-US" sz="1200" dirty="0">
              <a:latin typeface="+mn-lt"/>
              <a:cs typeface="+mn-cs"/>
            </a:endParaRPr>
          </a:p>
        </p:txBody>
      </p:sp>
      <p:sp>
        <p:nvSpPr>
          <p:cNvPr id="5" name="Date Placeholder 4"/>
          <p:cNvSpPr txBox="1">
            <a:spLocks noGrp="1"/>
          </p:cNvSpPr>
          <p:nvPr/>
        </p:nvSpPr>
        <p:spPr>
          <a:xfrm>
            <a:off x="3970338" y="0"/>
            <a:ext cx="3038475" cy="465138"/>
          </a:xfrm>
          <a:prstGeom prst="rect">
            <a:avLst/>
          </a:prstGeom>
          <a:noFill/>
        </p:spPr>
        <p:txBody>
          <a:bodyPr lIns="93177" tIns="46589" rIns="93177" bIns="46589"/>
          <a:lstStyle/>
          <a:p>
            <a:pPr algn="r" fontAlgn="auto">
              <a:spcBef>
                <a:spcPts val="0"/>
              </a:spcBef>
              <a:spcAft>
                <a:spcPts val="0"/>
              </a:spcAft>
              <a:defRPr/>
            </a:pPr>
            <a:fld id="{809EBD06-2F05-4BBA-9C74-997990CE07F0}" type="datetime1">
              <a:rPr lang="en-US" sz="1200">
                <a:latin typeface="+mn-lt"/>
                <a:cs typeface="+mn-cs"/>
              </a:rPr>
              <a:pPr algn="r" fontAlgn="auto">
                <a:spcBef>
                  <a:spcPts val="0"/>
                </a:spcBef>
                <a:spcAft>
                  <a:spcPts val="0"/>
                </a:spcAft>
                <a:defRPr/>
              </a:pPr>
              <a:t>11/19/2013</a:t>
            </a:fld>
            <a:endParaRPr lang="en-US" sz="1200" dirty="0">
              <a:latin typeface="+mn-lt"/>
              <a:cs typeface="+mn-cs"/>
            </a:endParaRPr>
          </a:p>
        </p:txBody>
      </p:sp>
      <p:sp>
        <p:nvSpPr>
          <p:cNvPr id="9" name="Footer Placeholder 8"/>
          <p:cNvSpPr>
            <a:spLocks noGrp="1"/>
          </p:cNvSpPr>
          <p:nvPr>
            <p:ph type="ftr" sz="quarter" idx="11"/>
          </p:nvPr>
        </p:nvSpPr>
        <p:spPr/>
        <p:txBody>
          <a:bodyPr/>
          <a:lstStyle/>
          <a:p>
            <a:pPr>
              <a:defRPr/>
            </a:pPr>
            <a:endParaRPr lang="en-US"/>
          </a:p>
        </p:txBody>
      </p:sp>
      <p:sp>
        <p:nvSpPr>
          <p:cNvPr id="10" name="Header Placeholder 9"/>
          <p:cNvSpPr>
            <a:spLocks noGrp="1"/>
          </p:cNvSpPr>
          <p:nvPr>
            <p:ph type="hdr" sz="quarter" idx="13"/>
          </p:nvPr>
        </p:nvSpPr>
        <p:spPr/>
        <p:txBody>
          <a:bodyPr/>
          <a:lstStyle/>
          <a:p>
            <a:pPr>
              <a:defRPr/>
            </a:pPr>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10/24/13</a:t>
            </a:r>
            <a:endParaRPr lang="en-US"/>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94</a:t>
            </a:fld>
            <a:endParaRPr lang="en-US" dirty="0"/>
          </a:p>
        </p:txBody>
      </p:sp>
      <p:sp>
        <p:nvSpPr>
          <p:cNvPr id="8" name="Footer Placeholder 7"/>
          <p:cNvSpPr>
            <a:spLocks noGrp="1"/>
          </p:cNvSpPr>
          <p:nvPr>
            <p:ph type="ftr" sz="quarter" idx="12"/>
          </p:nvPr>
        </p:nvSpPr>
        <p:spPr/>
        <p:txBody>
          <a:bodyPr/>
          <a:lstStyle/>
          <a:p>
            <a:pPr>
              <a:defRPr/>
            </a:pPr>
            <a:endParaRPr lang="en-US"/>
          </a:p>
        </p:txBody>
      </p:sp>
      <p:sp>
        <p:nvSpPr>
          <p:cNvPr id="9" name="Header Placeholder 8"/>
          <p:cNvSpPr>
            <a:spLocks noGrp="1"/>
          </p:cNvSpPr>
          <p:nvPr>
            <p:ph type="hdr" sz="quarter" idx="13"/>
          </p:nvPr>
        </p:nvSpPr>
        <p:spPr/>
        <p:txBody>
          <a:bodyPr/>
          <a:lstStyle/>
          <a:p>
            <a:pPr>
              <a:defRPr/>
            </a:pPr>
            <a:endParaRPr lang="en-US"/>
          </a:p>
        </p:txBody>
      </p:sp>
    </p:spTree>
    <p:extLst>
      <p:ext uri="{BB962C8B-B14F-4D97-AF65-F5344CB8AC3E}">
        <p14:creationId xmlns="" xmlns:p14="http://schemas.microsoft.com/office/powerpoint/2010/main" val="25584188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10/24/13</a:t>
            </a:r>
            <a:endParaRPr lang="en-US"/>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95</a:t>
            </a:fld>
            <a:endParaRPr lang="en-US" dirty="0"/>
          </a:p>
        </p:txBody>
      </p:sp>
      <p:sp>
        <p:nvSpPr>
          <p:cNvPr id="8" name="Footer Placeholder 7"/>
          <p:cNvSpPr>
            <a:spLocks noGrp="1"/>
          </p:cNvSpPr>
          <p:nvPr>
            <p:ph type="ftr" sz="quarter" idx="12"/>
          </p:nvPr>
        </p:nvSpPr>
        <p:spPr/>
        <p:txBody>
          <a:bodyPr/>
          <a:lstStyle/>
          <a:p>
            <a:pPr>
              <a:defRPr/>
            </a:pPr>
            <a:endParaRPr lang="en-US"/>
          </a:p>
        </p:txBody>
      </p:sp>
      <p:sp>
        <p:nvSpPr>
          <p:cNvPr id="9" name="Header Placeholder 8"/>
          <p:cNvSpPr>
            <a:spLocks noGrp="1"/>
          </p:cNvSpPr>
          <p:nvPr>
            <p:ph type="hdr" sz="quarter" idx="13"/>
          </p:nvPr>
        </p:nvSpPr>
        <p:spPr/>
        <p:txBody>
          <a:bodyPr/>
          <a:lstStyle/>
          <a:p>
            <a:pPr>
              <a:defRPr/>
            </a:pPr>
            <a:endParaRPr lang="en-US"/>
          </a:p>
        </p:txBody>
      </p:sp>
    </p:spTree>
    <p:extLst>
      <p:ext uri="{BB962C8B-B14F-4D97-AF65-F5344CB8AC3E}">
        <p14:creationId xmlns="" xmlns:p14="http://schemas.microsoft.com/office/powerpoint/2010/main" val="252702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10/24/13</a:t>
            </a:r>
            <a:endParaRPr lang="en-US"/>
          </a:p>
        </p:txBody>
      </p:sp>
      <p:sp>
        <p:nvSpPr>
          <p:cNvPr id="7" name="Slide Number Placeholder 6"/>
          <p:cNvSpPr>
            <a:spLocks noGrp="1"/>
          </p:cNvSpPr>
          <p:nvPr>
            <p:ph type="sldNum" sz="quarter" idx="11"/>
          </p:nvPr>
        </p:nvSpPr>
        <p:spPr/>
        <p:txBody>
          <a:bodyPr/>
          <a:lstStyle/>
          <a:p>
            <a:pPr>
              <a:defRPr/>
            </a:pPr>
            <a:fld id="{7176D63B-0881-458B-A528-824353F9BEAD}" type="slidenum">
              <a:rPr lang="en-US" smtClean="0"/>
              <a:pPr>
                <a:defRPr/>
              </a:pPr>
              <a:t>96</a:t>
            </a:fld>
            <a:endParaRPr lang="en-US" dirty="0"/>
          </a:p>
        </p:txBody>
      </p:sp>
      <p:sp>
        <p:nvSpPr>
          <p:cNvPr id="8" name="Footer Placeholder 7"/>
          <p:cNvSpPr>
            <a:spLocks noGrp="1"/>
          </p:cNvSpPr>
          <p:nvPr>
            <p:ph type="ftr" sz="quarter" idx="12"/>
          </p:nvPr>
        </p:nvSpPr>
        <p:spPr/>
        <p:txBody>
          <a:bodyPr/>
          <a:lstStyle/>
          <a:p>
            <a:pPr>
              <a:defRPr/>
            </a:pPr>
            <a:endParaRPr lang="en-US"/>
          </a:p>
        </p:txBody>
      </p:sp>
      <p:sp>
        <p:nvSpPr>
          <p:cNvPr id="9" name="Header Placeholder 8"/>
          <p:cNvSpPr>
            <a:spLocks noGrp="1"/>
          </p:cNvSpPr>
          <p:nvPr>
            <p:ph type="hdr" sz="quarter" idx="13"/>
          </p:nvPr>
        </p:nvSpPr>
        <p:spPr/>
        <p:txBody>
          <a:bodyPr/>
          <a:lstStyle/>
          <a:p>
            <a:pPr>
              <a:defRPr/>
            </a:pPr>
            <a:endParaRPr lang="en-US"/>
          </a:p>
        </p:txBody>
      </p:sp>
    </p:spTree>
    <p:extLst>
      <p:ext uri="{BB962C8B-B14F-4D97-AF65-F5344CB8AC3E}">
        <p14:creationId xmlns="" xmlns:p14="http://schemas.microsoft.com/office/powerpoint/2010/main" val="320573085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10/24/13</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76D63B-0881-458B-A528-824353F9BEAD}" type="slidenum">
              <a:rPr lang="en-US" smtClean="0"/>
              <a:pPr>
                <a:defRPr/>
              </a:pPr>
              <a:t>97</a:t>
            </a:fld>
            <a:endParaRPr lang="en-US" dirty="0"/>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4"/>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a:defRPr/>
              </a:pPr>
              <a:endParaRPr lang="en-US" dirty="0">
                <a:solidFill>
                  <a:srgbClr val="FFFFFF"/>
                </a:solidFill>
                <a:latin typeface="Tahoma" charset="0"/>
                <a:cs typeface="Arial"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defTabSz="914400">
                <a:defRPr/>
              </a:pPr>
              <a:endParaRPr lang="en-US" dirty="0">
                <a:solidFill>
                  <a:srgbClr val="FFFFFF"/>
                </a:solidFill>
                <a:latin typeface="Tahoma" charset="0"/>
                <a:cs typeface="Arial"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a:defRPr/>
              </a:pPr>
              <a:endParaRPr lang="en-US" dirty="0">
                <a:solidFill>
                  <a:srgbClr val="FFFFFF"/>
                </a:solidFill>
                <a:latin typeface="Tahoma" charset="0"/>
                <a:cs typeface="Arial"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a:defRPr/>
              </a:pPr>
              <a:endParaRPr lang="en-US" dirty="0">
                <a:solidFill>
                  <a:srgbClr val="FFFFFF"/>
                </a:solidFill>
                <a:latin typeface="Tahoma" charset="0"/>
                <a:cs typeface="Arial"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a:defRPr/>
              </a:pPr>
              <a:endParaRPr lang="en-US" dirty="0">
                <a:solidFill>
                  <a:srgbClr val="FFFFFF"/>
                </a:solidFill>
                <a:latin typeface="Tahoma" charset="0"/>
                <a:cs typeface="Arial"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a:defRPr/>
              </a:pPr>
              <a:endParaRPr lang="en-US" dirty="0">
                <a:solidFill>
                  <a:srgbClr val="FFFFFF"/>
                </a:solidFill>
                <a:latin typeface="Tahoma" charset="0"/>
                <a:cs typeface="Arial"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a:defRPr/>
              </a:pPr>
              <a:endParaRPr lang="en-US" dirty="0">
                <a:solidFill>
                  <a:srgbClr val="FFFFFF"/>
                </a:solidFill>
                <a:latin typeface="Tahoma" charset="0"/>
                <a:cs typeface="Arial"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a:defRPr/>
              </a:pPr>
              <a:endParaRPr lang="en-US" dirty="0">
                <a:solidFill>
                  <a:srgbClr val="FFFFFF"/>
                </a:solidFill>
                <a:latin typeface="Tahoma" charset="0"/>
                <a:cs typeface="Arial"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defTabSz="914400">
                <a:defRPr/>
              </a:pPr>
              <a:endParaRPr lang="en-US" dirty="0">
                <a:solidFill>
                  <a:srgbClr val="FFFFFF"/>
                </a:solidFill>
                <a:latin typeface="Tahoma" charset="0"/>
                <a:cs typeface="Arial"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defTabSz="914400">
                <a:defRPr/>
              </a:pPr>
              <a:endParaRPr lang="en-US" dirty="0">
                <a:solidFill>
                  <a:srgbClr val="FFFFFF"/>
                </a:solidFill>
                <a:latin typeface="Tahoma" charset="0"/>
                <a:cs typeface="Arial"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defTabSz="914400">
                <a:defRPr/>
              </a:pPr>
              <a:endParaRPr lang="en-US" dirty="0">
                <a:solidFill>
                  <a:srgbClr val="FFFFFF"/>
                </a:solidFill>
                <a:latin typeface="Tahoma" charset="0"/>
                <a:cs typeface="Arial"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defTabSz="914400">
                <a:defRPr/>
              </a:pPr>
              <a:endParaRPr lang="en-US" dirty="0">
                <a:solidFill>
                  <a:srgbClr val="FFFFFF"/>
                </a:solidFill>
                <a:latin typeface="Tahoma" charset="0"/>
                <a:cs typeface="Arial"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a:defRPr/>
              </a:pPr>
              <a:endParaRPr lang="en-US" dirty="0">
                <a:solidFill>
                  <a:srgbClr val="FFFFFF"/>
                </a:solidFill>
                <a:latin typeface="Tahoma" charset="0"/>
                <a:cs typeface="Arial"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defTabSz="914400">
                <a:defRPr/>
              </a:pPr>
              <a:endParaRPr lang="en-US" dirty="0">
                <a:solidFill>
                  <a:srgbClr val="FFFFFF"/>
                </a:solidFill>
                <a:latin typeface="Tahoma" charset="0"/>
                <a:cs typeface="Arial"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grpSp>
      <p:pic>
        <p:nvPicPr>
          <p:cNvPr id="39" name="Picture 41" descr="NJEP Logo2010-Final-Knockout.png"/>
          <p:cNvPicPr>
            <a:picLocks noChangeAspect="1"/>
          </p:cNvPicPr>
          <p:nvPr userDrawn="1"/>
        </p:nvPicPr>
        <p:blipFill>
          <a:blip r:embed="rId2"/>
          <a:srcRect r="-2007"/>
          <a:stretch>
            <a:fillRect/>
          </a:stretch>
        </p:blipFill>
        <p:spPr bwMode="black">
          <a:xfrm>
            <a:off x="3033517" y="5575761"/>
            <a:ext cx="2986283" cy="630905"/>
          </a:xfrm>
          <a:prstGeom prst="rect">
            <a:avLst/>
          </a:prstGeom>
          <a:noFill/>
          <a:ln w="9525">
            <a:noFill/>
            <a:miter lim="800000"/>
            <a:headEnd/>
            <a:tailEnd/>
          </a:ln>
        </p:spPr>
      </p:pic>
      <p:sp>
        <p:nvSpPr>
          <p:cNvPr id="27687"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27688" name="Rectangle 40"/>
          <p:cNvSpPr>
            <a:spLocks noGrp="1" noChangeArrowheads="1"/>
          </p:cNvSpPr>
          <p:nvPr>
            <p:ph type="ctrTitle"/>
          </p:nvPr>
        </p:nvSpPr>
        <p:spPr>
          <a:xfrm>
            <a:off x="685800" y="1768476"/>
            <a:ext cx="7772400" cy="1736725"/>
          </a:xfrm>
        </p:spPr>
        <p:txBody>
          <a:bodyPr anchor="b" anchorCtr="1"/>
          <a:lstStyle>
            <a:lvl1pPr>
              <a:defRPr sz="5400"/>
            </a:lvl1pPr>
          </a:lstStyle>
          <a:p>
            <a:r>
              <a:rPr lang="en-US"/>
              <a:t>Click to edit Master title style</a:t>
            </a:r>
          </a:p>
        </p:txBody>
      </p:sp>
      <p:sp>
        <p:nvSpPr>
          <p:cNvPr id="40" name="Rectangle 38"/>
          <p:cNvSpPr>
            <a:spLocks noGrp="1" noChangeArrowheads="1"/>
          </p:cNvSpPr>
          <p:nvPr>
            <p:ph type="ftr" sz="quarter" idx="10"/>
          </p:nvPr>
        </p:nvSpPr>
        <p:spPr/>
        <p:txBody>
          <a:bodyPr/>
          <a:lstStyle>
            <a:lvl1pPr>
              <a:defRPr/>
            </a:lvl1pPr>
          </a:lstStyle>
          <a:p>
            <a:pPr>
              <a:defRPr/>
            </a:pPr>
            <a:r>
              <a:rPr lang="en-US" smtClean="0"/>
              <a:t>Copyright © 2013 Legal Momentum </a:t>
            </a:r>
            <a:endParaRPr lang="en-US"/>
          </a:p>
        </p:txBody>
      </p:sp>
      <p:sp>
        <p:nvSpPr>
          <p:cNvPr id="41" name="Rectangle 41"/>
          <p:cNvSpPr>
            <a:spLocks noGrp="1" noChangeArrowheads="1"/>
          </p:cNvSpPr>
          <p:nvPr>
            <p:ph type="sldNum" sz="quarter" idx="11"/>
          </p:nvPr>
        </p:nvSpPr>
        <p:spPr/>
        <p:txBody>
          <a:bodyPr/>
          <a:lstStyle>
            <a:lvl1pPr fontAlgn="auto">
              <a:spcBef>
                <a:spcPts val="0"/>
              </a:spcBef>
              <a:spcAft>
                <a:spcPts val="0"/>
              </a:spcAft>
              <a:defRPr>
                <a:latin typeface="+mn-lt"/>
                <a:ea typeface="+mn-ea"/>
                <a:cs typeface="Arial" charset="0"/>
              </a:defRPr>
            </a:lvl1pPr>
          </a:lstStyle>
          <a:p>
            <a:pPr>
              <a:defRPr/>
            </a:pPr>
            <a:fld id="{6754DB52-1F9B-426B-BF66-45C4CA9818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xfrm>
            <a:off x="457200" y="6278563"/>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defRPr/>
            </a:pPr>
            <a:r>
              <a:rPr lang="en-US" smtClean="0"/>
              <a:t>8/22/13</a:t>
            </a:r>
            <a:endParaRPr lang="en-US"/>
          </a:p>
        </p:txBody>
      </p:sp>
      <p:sp>
        <p:nvSpPr>
          <p:cNvPr id="5"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6"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DD920304-0744-4596-9EC0-FCA00DDD98D0}" type="slidenum">
              <a:rPr lang="en-US"/>
              <a:pPr>
                <a:defRPr/>
              </a:pPr>
              <a:t>‹#›</a:t>
            </a:fld>
            <a:endParaRPr lang="en-US" dirty="0"/>
          </a:p>
        </p:txBody>
      </p:sp>
      <p:sp>
        <p:nvSpPr>
          <p:cNvPr id="7" name="TextBox 6"/>
          <p:cNvSpPr txBox="1"/>
          <p:nvPr userDrawn="1"/>
        </p:nvSpPr>
        <p:spPr>
          <a:xfrm>
            <a:off x="190500" y="219075"/>
            <a:ext cx="1733550" cy="369332"/>
          </a:xfrm>
          <a:prstGeom prst="rect">
            <a:avLst/>
          </a:prstGeom>
          <a:noFill/>
        </p:spPr>
        <p:txBody>
          <a:bodyPr wrap="square" rtlCol="0">
            <a:spAutoFit/>
          </a:bodyPr>
          <a:lstStyle/>
          <a:p>
            <a:r>
              <a:rPr lang="en-US" dirty="0" smtClean="0"/>
              <a:t>DRAFT</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xfrm>
            <a:off x="457200" y="6278563"/>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defRPr/>
            </a:pPr>
            <a:r>
              <a:rPr lang="en-US" smtClean="0"/>
              <a:t>8/22/13</a:t>
            </a:r>
            <a:endParaRPr lang="en-US"/>
          </a:p>
        </p:txBody>
      </p:sp>
      <p:sp>
        <p:nvSpPr>
          <p:cNvPr id="5"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6"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E4A0BD1C-056A-4FDD-8A42-0A6F7535260D}" type="slidenum">
              <a:rPr lang="en-US"/>
              <a:pPr>
                <a:defRPr/>
              </a:pPr>
              <a:t>‹#›</a:t>
            </a:fld>
            <a:endParaRPr lang="en-US" dirty="0"/>
          </a:p>
        </p:txBody>
      </p:sp>
      <p:sp>
        <p:nvSpPr>
          <p:cNvPr id="7" name="TextBox 6"/>
          <p:cNvSpPr txBox="1"/>
          <p:nvPr userDrawn="1"/>
        </p:nvSpPr>
        <p:spPr>
          <a:xfrm>
            <a:off x="190500" y="219075"/>
            <a:ext cx="1733550" cy="369332"/>
          </a:xfrm>
          <a:prstGeom prst="rect">
            <a:avLst/>
          </a:prstGeom>
          <a:noFill/>
        </p:spPr>
        <p:txBody>
          <a:bodyPr wrap="square" rtlCol="0">
            <a:spAutoFit/>
          </a:bodyPr>
          <a:lstStyle/>
          <a:p>
            <a:r>
              <a:rPr lang="en-US" dirty="0" smtClean="0"/>
              <a:t>DRAFT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30725"/>
          </a:xfrm>
        </p:spPr>
        <p:txBody>
          <a:bodyPr/>
          <a:lstStyle/>
          <a:p>
            <a:pPr lvl="0"/>
            <a:endParaRPr lang="en-US" noProof="0" dirty="0" smtClean="0"/>
          </a:p>
        </p:txBody>
      </p:sp>
      <p:sp>
        <p:nvSpPr>
          <p:cNvPr id="4" name="Rectangle 39"/>
          <p:cNvSpPr>
            <a:spLocks noGrp="1" noChangeArrowheads="1"/>
          </p:cNvSpPr>
          <p:nvPr>
            <p:ph type="dt" sz="half" idx="10"/>
          </p:nvPr>
        </p:nvSpPr>
        <p:spPr>
          <a:xfrm>
            <a:off x="457200" y="6278563"/>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defRPr/>
            </a:pPr>
            <a:r>
              <a:rPr lang="en-US" smtClean="0"/>
              <a:t>8/22/13</a:t>
            </a:r>
            <a:endParaRPr lang="en-US"/>
          </a:p>
        </p:txBody>
      </p:sp>
      <p:sp>
        <p:nvSpPr>
          <p:cNvPr id="5"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6"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53F1A062-CD86-4600-97D1-5A9B587D2771}" type="slidenum">
              <a:rPr lang="en-US"/>
              <a:pPr>
                <a:defRPr/>
              </a:pPr>
              <a:t>‹#›</a:t>
            </a:fld>
            <a:endParaRPr lang="en-US" dirty="0"/>
          </a:p>
        </p:txBody>
      </p:sp>
      <p:sp>
        <p:nvSpPr>
          <p:cNvPr id="7" name="TextBox 6"/>
          <p:cNvSpPr txBox="1"/>
          <p:nvPr userDrawn="1"/>
        </p:nvSpPr>
        <p:spPr>
          <a:xfrm>
            <a:off x="190500" y="219075"/>
            <a:ext cx="1733550" cy="369332"/>
          </a:xfrm>
          <a:prstGeom prst="rect">
            <a:avLst/>
          </a:prstGeom>
          <a:noFill/>
        </p:spPr>
        <p:txBody>
          <a:bodyPr wrap="square" rtlCol="0">
            <a:spAutoFit/>
          </a:bodyPr>
          <a:lstStyle/>
          <a:p>
            <a:r>
              <a:rPr lang="en-US" dirty="0" smtClean="0"/>
              <a:t>DRAFT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379009"/>
          </a:xfrm>
        </p:spPr>
        <p:txBody>
          <a:bodyPr/>
          <a:lstStyle>
            <a:lvl1pPr marL="182880" indent="-182880">
              <a:spcBef>
                <a:spcPts val="600"/>
              </a:spcBef>
              <a:buNone/>
              <a:defRPr sz="3000"/>
            </a:lvl1pPr>
            <a:lvl2pPr marL="750888" indent="-285750">
              <a:spcBef>
                <a:spcPts val="1200"/>
              </a:spcBef>
              <a:buFont typeface="Verdana" pitchFamily="34" charset="0"/>
              <a:buChar char="–"/>
              <a:defRPr sz="1800"/>
            </a:lvl2pPr>
            <a:lvl3pPr marL="1147763" indent="-233363">
              <a:defRPr sz="1800"/>
            </a:lvl3pPr>
            <a:lvl4pPr marL="1479550" indent="-215900">
              <a:defRPr sz="1800"/>
            </a:lvl4pPr>
            <a:lvl5pPr marL="1828800" indent="-233363">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57200" y="277813"/>
            <a:ext cx="8229600" cy="1005840"/>
          </a:xfrm>
        </p:spPr>
        <p:txBody>
          <a:bodyPr/>
          <a:lstStyle>
            <a:lvl1pPr algn="l">
              <a:lnSpc>
                <a:spcPct val="90000"/>
              </a:lnSpc>
              <a:defRPr sz="3600" b="1"/>
            </a:lvl1pPr>
          </a:lstStyle>
          <a:p>
            <a:r>
              <a:rPr lang="en-US" smtClean="0"/>
              <a:t>Click to edit Master title style</a:t>
            </a:r>
            <a:endParaRPr lang="en-US" dirty="0"/>
          </a:p>
        </p:txBody>
      </p:sp>
      <p:sp>
        <p:nvSpPr>
          <p:cNvPr id="4" name="Rectangle 42"/>
          <p:cNvSpPr>
            <a:spLocks noGrp="1" noChangeArrowheads="1"/>
          </p:cNvSpPr>
          <p:nvPr>
            <p:ph type="sldNum" sz="quarter" idx="10"/>
          </p:nvPr>
        </p:nvSpPr>
        <p:spPr/>
        <p:txBody>
          <a:bodyPr/>
          <a:lstStyle>
            <a:lvl1pPr>
              <a:defRPr/>
            </a:lvl1pPr>
          </a:lstStyle>
          <a:p>
            <a:pPr>
              <a:defRPr/>
            </a:pPr>
            <a:fld id="{C2016B88-40B3-46A2-A8B7-148E09F03296}" type="slidenum">
              <a:rPr lang="en-US"/>
              <a:pPr>
                <a:defRPr/>
              </a:pPr>
              <a:t>‹#›</a:t>
            </a:fld>
            <a:endParaRPr lang="en-US"/>
          </a:p>
        </p:txBody>
      </p:sp>
      <p:sp>
        <p:nvSpPr>
          <p:cNvPr id="6" name="TextBox 5"/>
          <p:cNvSpPr txBox="1"/>
          <p:nvPr userDrawn="1"/>
        </p:nvSpPr>
        <p:spPr>
          <a:xfrm>
            <a:off x="190500" y="219075"/>
            <a:ext cx="1733550" cy="369332"/>
          </a:xfrm>
          <a:prstGeom prst="rect">
            <a:avLst/>
          </a:prstGeom>
          <a:noFill/>
        </p:spPr>
        <p:txBody>
          <a:bodyPr wrap="square" rtlCol="0">
            <a:spAutoFit/>
          </a:bodyPr>
          <a:lstStyle/>
          <a:p>
            <a:r>
              <a:rPr lang="en-US" dirty="0" smtClean="0"/>
              <a:t>DRAFT</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4572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1"/>
              </a:buClr>
              <a:buFont typeface="Arial" pitchFamily="34" charset="0"/>
              <a:buChar char="•"/>
              <a:defRPr/>
            </a:lvl1pPr>
            <a:lvl2pPr>
              <a:buClr>
                <a:schemeClr val="tx1"/>
              </a:buClr>
              <a:buFont typeface="Arial" pitchFamily="34" charset="0"/>
              <a:buChar char="•"/>
              <a:defRPr/>
            </a:lvl2pPr>
            <a:lvl3pPr>
              <a:buClr>
                <a:schemeClr val="tx1"/>
              </a:buClr>
              <a:buFont typeface="Arial" pitchFamily="34" charset="0"/>
              <a:buChar char="•"/>
              <a:defRPr/>
            </a:lvl3pPr>
            <a:lvl4pPr>
              <a:buClr>
                <a:schemeClr val="tx1"/>
              </a:buClr>
              <a:buFont typeface="Arial" pitchFamily="34" charset="0"/>
              <a:buChar char="•"/>
              <a:defRPr/>
            </a:lvl4pPr>
            <a:lvl5pPr>
              <a:buClr>
                <a:schemeClr val="tx1"/>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9"/>
          <p:cNvSpPr>
            <a:spLocks noGrp="1" noChangeArrowheads="1"/>
          </p:cNvSpPr>
          <p:nvPr>
            <p:ph type="dt" sz="half" idx="10"/>
          </p:nvPr>
        </p:nvSpPr>
        <p:spPr>
          <a:xfrm>
            <a:off x="2352677" y="6278563"/>
            <a:ext cx="1152525"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defRPr/>
            </a:pPr>
            <a:r>
              <a:rPr lang="en-US" smtClean="0"/>
              <a:t>8/22/13</a:t>
            </a:r>
            <a:endParaRPr lang="en-US"/>
          </a:p>
        </p:txBody>
      </p:sp>
      <p:sp>
        <p:nvSpPr>
          <p:cNvPr id="5" name="Rectangle 40"/>
          <p:cNvSpPr>
            <a:spLocks noGrp="1" noChangeArrowheads="1"/>
          </p:cNvSpPr>
          <p:nvPr>
            <p:ph type="ftr" sz="quarter" idx="11"/>
          </p:nvPr>
        </p:nvSpPr>
        <p:spPr>
          <a:xfrm>
            <a:off x="3219450" y="6278563"/>
            <a:ext cx="2895600" cy="457200"/>
          </a:xfrm>
        </p:spPr>
        <p:txBody>
          <a:bodyPr/>
          <a:lstStyle>
            <a:lvl1pPr>
              <a:defRPr/>
            </a:lvl1pPr>
          </a:lstStyle>
          <a:p>
            <a:pPr>
              <a:defRPr/>
            </a:pPr>
            <a:r>
              <a:rPr lang="en-US" smtClean="0"/>
              <a:t>Copyright © 2013 Legal Momentum </a:t>
            </a:r>
            <a:endParaRPr lang="en-US"/>
          </a:p>
        </p:txBody>
      </p:sp>
      <p:sp>
        <p:nvSpPr>
          <p:cNvPr id="6" name="Rectangle 41"/>
          <p:cNvSpPr>
            <a:spLocks noGrp="1" noChangeArrowheads="1"/>
          </p:cNvSpPr>
          <p:nvPr>
            <p:ph type="sldNum" sz="quarter" idx="12"/>
          </p:nvPr>
        </p:nvSpPr>
        <p:spPr>
          <a:xfrm>
            <a:off x="7505700" y="6278563"/>
            <a:ext cx="1181100" cy="457200"/>
          </a:xfrm>
        </p:spPr>
        <p:txBody>
          <a:bodyPr/>
          <a:lstStyle>
            <a:lvl1pPr fontAlgn="auto">
              <a:spcBef>
                <a:spcPts val="0"/>
              </a:spcBef>
              <a:spcAft>
                <a:spcPts val="0"/>
              </a:spcAft>
              <a:defRPr>
                <a:latin typeface="+mn-lt"/>
                <a:ea typeface="+mn-ea"/>
                <a:cs typeface="Arial" charset="0"/>
              </a:defRPr>
            </a:lvl1pPr>
          </a:lstStyle>
          <a:p>
            <a:pPr>
              <a:defRPr/>
            </a:pPr>
            <a:fld id="{7E28BF5D-F7DE-4D80-9839-B4221ED7705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xfrm>
            <a:off x="2124077" y="6419850"/>
            <a:ext cx="1000125" cy="315913"/>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defRPr/>
            </a:pPr>
            <a:r>
              <a:rPr lang="en-US" smtClean="0"/>
              <a:t>8/22/13</a:t>
            </a:r>
            <a:endParaRPr lang="en-US"/>
          </a:p>
        </p:txBody>
      </p:sp>
      <p:sp>
        <p:nvSpPr>
          <p:cNvPr id="5"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6"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A4EB7E4D-185F-425C-8C7D-D8E160455BA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xfrm>
            <a:off x="2124075" y="6429375"/>
            <a:ext cx="1200150" cy="306388"/>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defRPr/>
            </a:pPr>
            <a:r>
              <a:rPr lang="en-US" smtClean="0"/>
              <a:t>8/22/13</a:t>
            </a:r>
            <a:endParaRPr lang="en-US"/>
          </a:p>
        </p:txBody>
      </p:sp>
      <p:sp>
        <p:nvSpPr>
          <p:cNvPr id="6"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7"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20CF891C-802B-4A3A-89E1-06D216AA811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xfrm>
            <a:off x="457200" y="6278563"/>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defRPr/>
            </a:pPr>
            <a:r>
              <a:rPr lang="en-US" smtClean="0"/>
              <a:t>8/22/13</a:t>
            </a:r>
            <a:endParaRPr lang="en-US"/>
          </a:p>
        </p:txBody>
      </p:sp>
      <p:sp>
        <p:nvSpPr>
          <p:cNvPr id="8"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9"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617D7469-5E26-4989-988A-0FB6B3D3D3E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xfrm>
            <a:off x="457200" y="6278563"/>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defRPr/>
            </a:pPr>
            <a:r>
              <a:rPr lang="en-US" smtClean="0"/>
              <a:t>8/22/13</a:t>
            </a:r>
            <a:endParaRPr lang="en-US"/>
          </a:p>
        </p:txBody>
      </p:sp>
      <p:sp>
        <p:nvSpPr>
          <p:cNvPr id="4"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5"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E3F98AED-3C19-49D3-BFF2-4E6FF99CD66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xfrm>
            <a:off x="457200" y="6278563"/>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defRPr/>
            </a:pPr>
            <a:r>
              <a:rPr lang="en-US" smtClean="0"/>
              <a:t>8/22/13</a:t>
            </a:r>
            <a:endParaRPr lang="en-US"/>
          </a:p>
        </p:txBody>
      </p:sp>
      <p:sp>
        <p:nvSpPr>
          <p:cNvPr id="3"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4"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27E89B67-2A1A-48A9-95F9-8E4947BF060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xfrm>
            <a:off x="457200" y="6278563"/>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defRPr/>
            </a:pPr>
            <a:r>
              <a:rPr lang="en-US" smtClean="0"/>
              <a:t>8/22/13</a:t>
            </a:r>
            <a:endParaRPr lang="en-US"/>
          </a:p>
        </p:txBody>
      </p:sp>
      <p:sp>
        <p:nvSpPr>
          <p:cNvPr id="6"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7"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03404EA5-C02E-462D-84D3-B6A8931FD1A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xfrm>
            <a:off x="457200" y="6278563"/>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defRPr/>
            </a:pPr>
            <a:r>
              <a:rPr lang="en-US" smtClean="0"/>
              <a:t>8/22/13</a:t>
            </a:r>
            <a:endParaRPr lang="en-US"/>
          </a:p>
        </p:txBody>
      </p:sp>
      <p:sp>
        <p:nvSpPr>
          <p:cNvPr id="6"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7"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CBB5F212-58F7-479E-8ED2-9E900383DE7C}" type="slidenum">
              <a:rPr lang="en-US"/>
              <a:pPr>
                <a:defRPr/>
              </a:pPr>
              <a:t>‹#›</a:t>
            </a:fld>
            <a:endParaRPr lang="en-US" dirty="0"/>
          </a:p>
        </p:txBody>
      </p:sp>
      <p:sp>
        <p:nvSpPr>
          <p:cNvPr id="8" name="TextBox 7"/>
          <p:cNvSpPr txBox="1"/>
          <p:nvPr userDrawn="1"/>
        </p:nvSpPr>
        <p:spPr>
          <a:xfrm>
            <a:off x="190500" y="219075"/>
            <a:ext cx="1733550" cy="369332"/>
          </a:xfrm>
          <a:prstGeom prst="rect">
            <a:avLst/>
          </a:prstGeom>
          <a:noFill/>
        </p:spPr>
        <p:txBody>
          <a:bodyPr wrap="square" rtlCol="0">
            <a:spAutoFit/>
          </a:bodyPr>
          <a:lstStyle/>
          <a:p>
            <a:r>
              <a:rPr lang="en-US" dirty="0" smtClean="0"/>
              <a:t>DRAFT</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4"/>
            <a:ext cx="5340350" cy="5056187"/>
            <a:chOff x="2394" y="1127"/>
            <a:chExt cx="3364" cy="3185"/>
          </a:xfrm>
        </p:grpSpPr>
        <p:sp>
          <p:nvSpPr>
            <p:cNvPr id="2662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a:defRPr/>
              </a:pPr>
              <a:endParaRPr lang="en-US" dirty="0">
                <a:solidFill>
                  <a:srgbClr val="FFFFFF"/>
                </a:solidFill>
                <a:latin typeface="Tahoma" charset="0"/>
                <a:cs typeface="Arial" charset="0"/>
              </a:endParaRPr>
            </a:p>
          </p:txBody>
        </p:sp>
        <p:sp>
          <p:nvSpPr>
            <p:cNvPr id="2662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defTabSz="914400">
                <a:defRPr/>
              </a:pPr>
              <a:endParaRPr lang="en-US" dirty="0">
                <a:solidFill>
                  <a:srgbClr val="FFFFFF"/>
                </a:solidFill>
                <a:latin typeface="Tahoma" charset="0"/>
                <a:cs typeface="Arial" charset="0"/>
              </a:endParaRPr>
            </a:p>
          </p:txBody>
        </p:sp>
        <p:sp>
          <p:nvSpPr>
            <p:cNvPr id="2662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a:defRPr/>
              </a:pPr>
              <a:endParaRPr lang="en-US" dirty="0">
                <a:solidFill>
                  <a:srgbClr val="FFFFFF"/>
                </a:solidFill>
                <a:latin typeface="Tahoma" charset="0"/>
                <a:cs typeface="Arial" charset="0"/>
              </a:endParaRPr>
            </a:p>
          </p:txBody>
        </p:sp>
        <p:sp>
          <p:nvSpPr>
            <p:cNvPr id="2663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63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a:defRPr/>
              </a:pPr>
              <a:endParaRPr lang="en-US" dirty="0">
                <a:solidFill>
                  <a:srgbClr val="FFFFFF"/>
                </a:solidFill>
                <a:latin typeface="Tahoma" charset="0"/>
                <a:cs typeface="Arial" charset="0"/>
              </a:endParaRPr>
            </a:p>
          </p:txBody>
        </p:sp>
        <p:sp>
          <p:nvSpPr>
            <p:cNvPr id="2663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a:defRPr/>
              </a:pPr>
              <a:endParaRPr lang="en-US" dirty="0">
                <a:solidFill>
                  <a:srgbClr val="FFFFFF"/>
                </a:solidFill>
                <a:latin typeface="Tahoma" charset="0"/>
                <a:cs typeface="Arial" charset="0"/>
              </a:endParaRPr>
            </a:p>
          </p:txBody>
        </p:sp>
        <p:sp>
          <p:nvSpPr>
            <p:cNvPr id="2663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a:defRPr/>
              </a:pPr>
              <a:endParaRPr lang="en-US" dirty="0">
                <a:solidFill>
                  <a:srgbClr val="FFFFFF"/>
                </a:solidFill>
                <a:latin typeface="Tahoma" charset="0"/>
                <a:cs typeface="Arial" charset="0"/>
              </a:endParaRPr>
            </a:p>
          </p:txBody>
        </p:sp>
        <p:sp>
          <p:nvSpPr>
            <p:cNvPr id="2663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a:defRPr/>
              </a:pPr>
              <a:endParaRPr lang="en-US" dirty="0">
                <a:solidFill>
                  <a:srgbClr val="FFFFFF"/>
                </a:solidFill>
                <a:latin typeface="Tahoma" charset="0"/>
                <a:cs typeface="Arial" charset="0"/>
              </a:endParaRPr>
            </a:p>
          </p:txBody>
        </p:sp>
        <p:sp>
          <p:nvSpPr>
            <p:cNvPr id="2663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a:defRPr/>
              </a:pPr>
              <a:endParaRPr lang="en-US" dirty="0">
                <a:solidFill>
                  <a:srgbClr val="FFFFFF"/>
                </a:solidFill>
                <a:latin typeface="Tahoma" charset="0"/>
                <a:cs typeface="Arial" charset="0"/>
              </a:endParaRPr>
            </a:p>
          </p:txBody>
        </p:sp>
        <p:sp>
          <p:nvSpPr>
            <p:cNvPr id="2663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63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63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63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64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64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64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64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64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64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64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64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64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64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65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65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defTabSz="914400">
                <a:defRPr/>
              </a:pPr>
              <a:endParaRPr lang="en-US" dirty="0">
                <a:solidFill>
                  <a:srgbClr val="FFFFFF"/>
                </a:solidFill>
                <a:latin typeface="Tahoma" charset="0"/>
                <a:cs typeface="Arial" charset="0"/>
              </a:endParaRPr>
            </a:p>
          </p:txBody>
        </p:sp>
        <p:sp>
          <p:nvSpPr>
            <p:cNvPr id="2665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defTabSz="914400">
                <a:defRPr/>
              </a:pPr>
              <a:endParaRPr lang="en-US" dirty="0">
                <a:solidFill>
                  <a:srgbClr val="FFFFFF"/>
                </a:solidFill>
                <a:latin typeface="Tahoma" charset="0"/>
                <a:cs typeface="Arial" charset="0"/>
              </a:endParaRPr>
            </a:p>
          </p:txBody>
        </p:sp>
        <p:sp>
          <p:nvSpPr>
            <p:cNvPr id="2665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defTabSz="914400">
                <a:defRPr/>
              </a:pPr>
              <a:endParaRPr lang="en-US" dirty="0">
                <a:solidFill>
                  <a:srgbClr val="FFFFFF"/>
                </a:solidFill>
                <a:latin typeface="Tahoma" charset="0"/>
                <a:cs typeface="Arial" charset="0"/>
              </a:endParaRPr>
            </a:p>
          </p:txBody>
        </p:sp>
        <p:sp>
          <p:nvSpPr>
            <p:cNvPr id="2665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65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65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defTabSz="914400">
                <a:defRPr/>
              </a:pPr>
              <a:endParaRPr lang="en-US" dirty="0">
                <a:solidFill>
                  <a:srgbClr val="FFFFFF"/>
                </a:solidFill>
                <a:latin typeface="Tahoma" charset="0"/>
                <a:cs typeface="Arial" charset="0"/>
              </a:endParaRPr>
            </a:p>
          </p:txBody>
        </p:sp>
        <p:sp>
          <p:nvSpPr>
            <p:cNvPr id="2665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a:defRPr/>
              </a:pPr>
              <a:endParaRPr lang="en-US" dirty="0">
                <a:solidFill>
                  <a:srgbClr val="FFFFFF"/>
                </a:solidFill>
                <a:latin typeface="Tahoma" charset="0"/>
                <a:cs typeface="Arial" charset="0"/>
              </a:endParaRPr>
            </a:p>
          </p:txBody>
        </p:sp>
        <p:sp>
          <p:nvSpPr>
            <p:cNvPr id="2665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defTabSz="914400">
                <a:defRPr/>
              </a:pPr>
              <a:endParaRPr lang="en-US" dirty="0">
                <a:solidFill>
                  <a:srgbClr val="FFFFFF"/>
                </a:solidFill>
                <a:latin typeface="Tahoma" charset="0"/>
                <a:cs typeface="Arial" charset="0"/>
              </a:endParaRPr>
            </a:p>
          </p:txBody>
        </p:sp>
        <p:sp>
          <p:nvSpPr>
            <p:cNvPr id="2665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sp>
          <p:nvSpPr>
            <p:cNvPr id="2666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a:defRPr/>
              </a:pPr>
              <a:endParaRPr lang="en-US" dirty="0">
                <a:solidFill>
                  <a:srgbClr val="FFFFFF"/>
                </a:solidFill>
                <a:latin typeface="Tahoma" charset="0"/>
                <a:cs typeface="Arial" charset="0"/>
              </a:endParaRPr>
            </a:p>
          </p:txBody>
        </p:sp>
      </p:grpSp>
      <p:sp>
        <p:nvSpPr>
          <p:cNvPr id="26661"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62" name="Rectangle 38"/>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664"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Tahoma" pitchFamily="34" charset="0"/>
              </a:defRPr>
            </a:lvl1pPr>
          </a:lstStyle>
          <a:p>
            <a:pPr>
              <a:defRPr/>
            </a:pPr>
            <a:r>
              <a:rPr lang="en-US" smtClean="0"/>
              <a:t>Copyright © 2013 Legal Momentum </a:t>
            </a:r>
            <a:endParaRPr lang="en-US"/>
          </a:p>
        </p:txBody>
      </p:sp>
      <p:sp>
        <p:nvSpPr>
          <p:cNvPr id="26665"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Tahoma" pitchFamily="34" charset="0"/>
                <a:ea typeface="ＭＳ Ｐゴシック"/>
                <a:cs typeface="ＭＳ Ｐゴシック"/>
              </a:defRPr>
            </a:lvl1pPr>
          </a:lstStyle>
          <a:p>
            <a:pPr>
              <a:defRPr/>
            </a:pPr>
            <a:fld id="{5BD57C76-9C65-4C78-9627-B6DA068A6E98}" type="slidenum">
              <a:rPr lang="en-US"/>
              <a:pPr>
                <a:defRPr/>
              </a:pPr>
              <a:t>‹#›</a:t>
            </a:fld>
            <a:endParaRPr lang="en-US"/>
          </a:p>
        </p:txBody>
      </p:sp>
      <p:pic>
        <p:nvPicPr>
          <p:cNvPr id="1031" name="Picture 41" descr="NJEP Logo2010-Final-Knockout.png"/>
          <p:cNvPicPr>
            <a:picLocks noChangeAspect="1"/>
          </p:cNvPicPr>
          <p:nvPr userDrawn="1"/>
        </p:nvPicPr>
        <p:blipFill>
          <a:blip r:embed="rId15"/>
          <a:srcRect r="-2007"/>
          <a:stretch>
            <a:fillRect/>
          </a:stretch>
        </p:blipFill>
        <p:spPr bwMode="black">
          <a:xfrm>
            <a:off x="204790" y="6278563"/>
            <a:ext cx="2028825" cy="4286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ncjrs.gov/pdffiles1/ovw/206554.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njep.org/"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hyperlink" Target="mailto:njep@legalmomentum.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971550" y="2362200"/>
            <a:ext cx="6972300" cy="1581150"/>
          </a:xfrm>
        </p:spPr>
        <p:txBody>
          <a:bodyPr/>
          <a:lstStyle/>
          <a:p>
            <a:r>
              <a:rPr lang="en-US" sz="2800" dirty="0" smtClean="0">
                <a:effectLst/>
              </a:rPr>
              <a:t>National Judicial Education Program </a:t>
            </a:r>
          </a:p>
          <a:p>
            <a:r>
              <a:rPr lang="en-US" sz="2400" dirty="0" smtClean="0">
                <a:effectLst/>
              </a:rPr>
              <a:t>A Project of Legal Momentum </a:t>
            </a:r>
          </a:p>
          <a:p>
            <a:r>
              <a:rPr lang="en-US" sz="1800" dirty="0" smtClean="0">
                <a:effectLst/>
              </a:rPr>
              <a:t>in cooperation with the </a:t>
            </a:r>
          </a:p>
          <a:p>
            <a:r>
              <a:rPr lang="en-US" sz="1800" dirty="0" smtClean="0">
                <a:effectLst/>
              </a:rPr>
              <a:t>National Association of Women Judges</a:t>
            </a:r>
            <a:endParaRPr lang="en-US" sz="1800" dirty="0">
              <a:effectLst/>
            </a:endParaRPr>
          </a:p>
        </p:txBody>
      </p:sp>
      <p:sp>
        <p:nvSpPr>
          <p:cNvPr id="6" name="Title 5"/>
          <p:cNvSpPr>
            <a:spLocks noGrp="1"/>
          </p:cNvSpPr>
          <p:nvPr>
            <p:ph type="ctrTitle"/>
          </p:nvPr>
        </p:nvSpPr>
        <p:spPr>
          <a:xfrm>
            <a:off x="685800" y="409575"/>
            <a:ext cx="7772400" cy="1736725"/>
          </a:xfrm>
        </p:spPr>
        <p:txBody>
          <a:bodyPr/>
          <a:lstStyle/>
          <a:p>
            <a:r>
              <a:rPr lang="en-US" sz="3200" b="1" dirty="0" smtClean="0">
                <a:effectLst/>
                <a:ea typeface="ＭＳ Ｐゴシック"/>
              </a:rPr>
              <a:t>Medical Forensic </a:t>
            </a:r>
            <a:br>
              <a:rPr lang="en-US" sz="3200" b="1" dirty="0" smtClean="0">
                <a:effectLst/>
                <a:ea typeface="ＭＳ Ｐゴシック"/>
              </a:rPr>
            </a:br>
            <a:r>
              <a:rPr lang="en-US" sz="3200" b="1" dirty="0" smtClean="0">
                <a:effectLst/>
                <a:ea typeface="ＭＳ Ｐゴシック"/>
              </a:rPr>
              <a:t>Sexual Assault Examinations: </a:t>
            </a:r>
            <a:br>
              <a:rPr lang="en-US" sz="3200" b="1" dirty="0" smtClean="0">
                <a:effectLst/>
                <a:ea typeface="ＭＳ Ｐゴシック"/>
              </a:rPr>
            </a:br>
            <a:r>
              <a:rPr lang="en-US" sz="3200" b="1" dirty="0" smtClean="0">
                <a:effectLst/>
                <a:ea typeface="ＭＳ Ｐゴシック"/>
              </a:rPr>
              <a:t>What Are They, and</a:t>
            </a:r>
            <a:br>
              <a:rPr lang="en-US" sz="3200" b="1" dirty="0" smtClean="0">
                <a:effectLst/>
                <a:ea typeface="ＭＳ Ｐゴシック"/>
              </a:rPr>
            </a:br>
            <a:r>
              <a:rPr lang="en-US" sz="3200" b="1" dirty="0" smtClean="0">
                <a:effectLst/>
                <a:ea typeface="ＭＳ Ｐゴシック"/>
              </a:rPr>
              <a:t> What Can They Tell the Courts? </a:t>
            </a:r>
            <a:endParaRPr lang="en-US" sz="3200" b="1" dirty="0"/>
          </a:p>
        </p:txBody>
      </p:sp>
      <p:sp>
        <p:nvSpPr>
          <p:cNvPr id="4" name="Footer Placeholder 3"/>
          <p:cNvSpPr>
            <a:spLocks noGrp="1"/>
          </p:cNvSpPr>
          <p:nvPr>
            <p:ph type="ftr" sz="quarter" idx="10"/>
          </p:nvPr>
        </p:nvSpPr>
        <p:spPr/>
        <p:txBody>
          <a:bodyPr/>
          <a:lstStyle/>
          <a:p>
            <a:pPr>
              <a:defRPr/>
            </a:pPr>
            <a:r>
              <a:rPr lang="en-US" smtClean="0"/>
              <a:t>Copyright © 2013 Legal Momentum </a:t>
            </a:r>
            <a:endParaRPr lang="en-US"/>
          </a:p>
        </p:txBody>
      </p:sp>
      <p:sp>
        <p:nvSpPr>
          <p:cNvPr id="5" name="Slide Number Placeholder 4"/>
          <p:cNvSpPr>
            <a:spLocks noGrp="1"/>
          </p:cNvSpPr>
          <p:nvPr>
            <p:ph type="sldNum" sz="quarter" idx="11"/>
          </p:nvPr>
        </p:nvSpPr>
        <p:spPr/>
        <p:txBody>
          <a:bodyPr/>
          <a:lstStyle/>
          <a:p>
            <a:pPr>
              <a:defRPr/>
            </a:pPr>
            <a:fld id="{7E28BF5D-F7DE-4D80-9839-B4221ED7705D}" type="slidenum">
              <a:rPr lang="en-US" smtClean="0"/>
              <a:pPr>
                <a:defRPr/>
              </a:pPr>
              <a:t>1</a:t>
            </a:fld>
            <a:endParaRPr lang="en-US" dirty="0"/>
          </a:p>
        </p:txBody>
      </p:sp>
      <p:sp>
        <p:nvSpPr>
          <p:cNvPr id="8" name="TextBox 7"/>
          <p:cNvSpPr txBox="1"/>
          <p:nvPr/>
        </p:nvSpPr>
        <p:spPr>
          <a:xfrm>
            <a:off x="1790700" y="4133850"/>
            <a:ext cx="5419725" cy="1077218"/>
          </a:xfrm>
          <a:prstGeom prst="rect">
            <a:avLst/>
          </a:prstGeom>
          <a:noFill/>
        </p:spPr>
        <p:txBody>
          <a:bodyPr wrap="square" rtlCol="0">
            <a:spAutoFit/>
          </a:bodyPr>
          <a:lstStyle/>
          <a:p>
            <a:pPr algn="ctr"/>
            <a:r>
              <a:rPr lang="en-US" sz="1600" i="1" dirty="0" smtClean="0"/>
              <a:t>Created with Support from</a:t>
            </a:r>
          </a:p>
          <a:p>
            <a:pPr algn="ctr"/>
            <a:r>
              <a:rPr lang="en-US" sz="1600" i="1" dirty="0" smtClean="0"/>
              <a:t>The Walter &amp; Phyllis </a:t>
            </a:r>
            <a:r>
              <a:rPr lang="en-US" sz="1600" i="1" dirty="0" err="1" smtClean="0"/>
              <a:t>Borten</a:t>
            </a:r>
            <a:r>
              <a:rPr lang="en-US" sz="1600" i="1" smtClean="0"/>
              <a:t> </a:t>
            </a:r>
            <a:r>
              <a:rPr lang="en-US" sz="1600" i="1" smtClean="0"/>
              <a:t>Family </a:t>
            </a:r>
            <a:r>
              <a:rPr lang="en-US" sz="1600" i="1" smtClean="0"/>
              <a:t>Foundation </a:t>
            </a:r>
            <a:endParaRPr lang="en-US" sz="1600" i="1" dirty="0" smtClean="0"/>
          </a:p>
          <a:p>
            <a:pPr algn="ctr"/>
            <a:r>
              <a:rPr lang="en-US" sz="1600" i="1" dirty="0" smtClean="0"/>
              <a:t>and the Office on Violence Against Women,</a:t>
            </a:r>
          </a:p>
          <a:p>
            <a:pPr algn="ctr"/>
            <a:r>
              <a:rPr lang="en-US" sz="1600" i="1" dirty="0" smtClean="0"/>
              <a:t>U.S. Department of Justice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342900" y="239713"/>
            <a:ext cx="8229600" cy="1143000"/>
          </a:xfrm>
          <a:noFill/>
        </p:spPr>
        <p:txBody>
          <a:bodyPr/>
          <a:lstStyle/>
          <a:p>
            <a:r>
              <a:rPr lang="en-US" smtClean="0">
                <a:effectLst/>
                <a:ea typeface="ＭＳ Ｐゴシック"/>
              </a:rPr>
              <a:t>SANE Training</a:t>
            </a:r>
          </a:p>
        </p:txBody>
      </p:sp>
      <p:sp>
        <p:nvSpPr>
          <p:cNvPr id="22531" name="Content Placeholder 2"/>
          <p:cNvSpPr>
            <a:spLocks noGrp="1"/>
          </p:cNvSpPr>
          <p:nvPr>
            <p:ph idx="4294967295"/>
          </p:nvPr>
        </p:nvSpPr>
        <p:spPr>
          <a:xfrm>
            <a:off x="342900" y="1382714"/>
            <a:ext cx="8686800" cy="4678362"/>
          </a:xfrm>
          <a:noFill/>
        </p:spPr>
        <p:txBody>
          <a:bodyPr/>
          <a:lstStyle/>
          <a:p>
            <a:pPr>
              <a:buClr>
                <a:schemeClr val="tx1"/>
              </a:buClr>
              <a:buFont typeface="Arial" pitchFamily="34" charset="0"/>
              <a:buChar char="•"/>
            </a:pPr>
            <a:r>
              <a:rPr lang="en-US" sz="2600" dirty="0" smtClean="0">
                <a:effectLst/>
                <a:ea typeface="ＭＳ Ｐゴシック"/>
              </a:rPr>
              <a:t>Continuing Education:</a:t>
            </a:r>
          </a:p>
          <a:p>
            <a:pPr lvl="1">
              <a:buFont typeface="Arial" pitchFamily="34" charset="0"/>
              <a:buChar char="•"/>
            </a:pPr>
            <a:r>
              <a:rPr lang="en-US" sz="2600" dirty="0" smtClean="0">
                <a:effectLst/>
              </a:rPr>
              <a:t>SANEs participate in continuing education</a:t>
            </a:r>
          </a:p>
          <a:p>
            <a:pPr lvl="1">
              <a:buFont typeface="Arial" pitchFamily="34" charset="0"/>
              <a:buChar char="•"/>
            </a:pPr>
            <a:r>
              <a:rPr lang="en-US" sz="2600" dirty="0" smtClean="0">
                <a:effectLst/>
              </a:rPr>
              <a:t>International Association of Forensic Nurses</a:t>
            </a:r>
          </a:p>
          <a:p>
            <a:pPr lvl="2">
              <a:buClr>
                <a:schemeClr val="tx1"/>
              </a:buClr>
              <a:buFont typeface="Arial" pitchFamily="34" charset="0"/>
              <a:buChar char="•"/>
            </a:pPr>
            <a:r>
              <a:rPr lang="en-US" sz="2600" dirty="0" smtClean="0">
                <a:effectLst/>
              </a:rPr>
              <a:t>Annual Conference</a:t>
            </a:r>
          </a:p>
          <a:p>
            <a:pPr lvl="2">
              <a:buClr>
                <a:schemeClr val="tx1"/>
              </a:buClr>
              <a:buFont typeface="Arial" pitchFamily="34" charset="0"/>
              <a:buChar char="•"/>
            </a:pPr>
            <a:r>
              <a:rPr lang="en-US" sz="2600" dirty="0" smtClean="0">
                <a:effectLst/>
              </a:rPr>
              <a:t>Journal: </a:t>
            </a:r>
            <a:r>
              <a:rPr lang="en-US" sz="2600" i="1" dirty="0" smtClean="0">
                <a:effectLst/>
              </a:rPr>
              <a:t>Forensic Nursing</a:t>
            </a:r>
          </a:p>
          <a:p>
            <a:pPr>
              <a:buClr>
                <a:schemeClr val="tx1"/>
              </a:buClr>
              <a:buFont typeface="Arial" pitchFamily="34" charset="0"/>
              <a:buChar char="•"/>
            </a:pPr>
            <a:r>
              <a:rPr lang="en-US" sz="2600" dirty="0" smtClean="0">
                <a:effectLst/>
                <a:ea typeface="ＭＳ Ｐゴシック"/>
              </a:rPr>
              <a:t>Evolving field with constant research being conducted</a:t>
            </a:r>
          </a:p>
          <a:p>
            <a:pPr>
              <a:buClr>
                <a:schemeClr val="tx1"/>
              </a:buClr>
              <a:buFont typeface="Arial" pitchFamily="34" charset="0"/>
              <a:buChar char="•"/>
            </a:pPr>
            <a:r>
              <a:rPr lang="en-US" sz="2600" dirty="0" smtClean="0">
                <a:effectLst/>
                <a:ea typeface="ＭＳ Ｐゴシック"/>
              </a:rPr>
              <a:t>SANEs are extending their practice to domestic violence patients and other areas</a:t>
            </a:r>
          </a:p>
        </p:txBody>
      </p:sp>
      <p:sp>
        <p:nvSpPr>
          <p:cNvPr id="2" name="Date Placeholder 3"/>
          <p:cNvSpPr txBox="1">
            <a:spLocks noGrp="1"/>
          </p:cNvSpPr>
          <p:nvPr/>
        </p:nvSpPr>
        <p:spPr bwMode="auto">
          <a:xfrm>
            <a:off x="2352677" y="6278563"/>
            <a:ext cx="1152525" cy="457200"/>
          </a:xfrm>
          <a:prstGeom prst="rect">
            <a:avLst/>
          </a:prstGeom>
          <a:noFill/>
          <a:ln>
            <a:miter lim="800000"/>
            <a:headEnd/>
            <a:tailEnd/>
          </a:ln>
        </p:spPr>
        <p:txBody>
          <a:bodyPr/>
          <a:lstStyle/>
          <a:p>
            <a:pPr>
              <a:defRPr/>
            </a:pPr>
            <a:endParaRPr lang="en-US">
              <a:solidFill>
                <a:srgbClr val="FFFFFF"/>
              </a:solidFill>
              <a:latin typeface="+mn-lt"/>
              <a:cs typeface="+mn-cs"/>
            </a:endParaRPr>
          </a:p>
        </p:txBody>
      </p:sp>
      <p:sp>
        <p:nvSpPr>
          <p:cNvPr id="22533"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0A7F45F2-CE68-4078-87CA-72644247113F}" type="slidenum">
              <a:rPr lang="en-US" sz="1200">
                <a:solidFill>
                  <a:srgbClr val="FFFFFF"/>
                </a:solidFill>
                <a:latin typeface="+mn-lt"/>
                <a:cs typeface="Arial" charset="0"/>
              </a:rPr>
              <a:pPr algn="r">
                <a:defRPr/>
              </a:pPr>
              <a:t>10</a:t>
            </a:fld>
            <a:endParaRPr lang="en-US" sz="1200">
              <a:solidFill>
                <a:srgbClr val="FFFFFF"/>
              </a:solidFill>
              <a:latin typeface="+mn-lt"/>
              <a:cs typeface="Arial" charset="0"/>
            </a:endParaRPr>
          </a:p>
        </p:txBody>
      </p:sp>
      <p:sp>
        <p:nvSpPr>
          <p:cNvPr id="8" name="Slide Number Placeholder 7"/>
          <p:cNvSpPr>
            <a:spLocks noGrp="1"/>
          </p:cNvSpPr>
          <p:nvPr>
            <p:ph type="sldNum" sz="quarter" idx="12"/>
          </p:nvPr>
        </p:nvSpPr>
        <p:spPr/>
        <p:txBody>
          <a:bodyPr/>
          <a:lstStyle/>
          <a:p>
            <a:pPr>
              <a:defRPr/>
            </a:pPr>
            <a:fld id="{7E28BF5D-F7DE-4D80-9839-B4221ED7705D}" type="slidenum">
              <a:rPr lang="en-US" smtClean="0"/>
              <a:pPr>
                <a:defRPr/>
              </a:pPr>
              <a:t>10</a:t>
            </a:fld>
            <a:endParaRPr lang="en-US" dirty="0"/>
          </a:p>
        </p:txBody>
      </p:sp>
      <p:sp>
        <p:nvSpPr>
          <p:cNvPr id="3" name="Footer Placeholder 2"/>
          <p:cNvSpPr>
            <a:spLocks noGrp="1"/>
          </p:cNvSpPr>
          <p:nvPr>
            <p:ph type="ftr" sz="quarter" idx="11"/>
          </p:nvPr>
        </p:nvSpPr>
        <p:spPr>
          <a:xfrm>
            <a:off x="3378200" y="6278563"/>
            <a:ext cx="2895600" cy="457200"/>
          </a:xfrm>
        </p:spPr>
        <p:txBody>
          <a:bodyPr/>
          <a:lstStyle/>
          <a:p>
            <a:pPr>
              <a:defRPr/>
            </a:pPr>
            <a:r>
              <a:rPr lang="en-US" dirty="0" smtClean="0"/>
              <a:t>Copyright © 2013 Legal Momentum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2F0CBBFE-5D76-45CA-A676-B0CB973E148F}" type="slidenum">
              <a:rPr lang="en-US"/>
              <a:pPr>
                <a:defRPr/>
              </a:pPr>
              <a:t>11</a:t>
            </a:fld>
            <a:endParaRPr lang="en-US" dirty="0"/>
          </a:p>
        </p:txBody>
      </p:sp>
      <p:sp>
        <p:nvSpPr>
          <p:cNvPr id="23555" name="Title 1"/>
          <p:cNvSpPr>
            <a:spLocks noGrp="1"/>
          </p:cNvSpPr>
          <p:nvPr>
            <p:ph type="title"/>
          </p:nvPr>
        </p:nvSpPr>
        <p:spPr>
          <a:xfrm>
            <a:off x="342900" y="188913"/>
            <a:ext cx="8229600" cy="1143000"/>
          </a:xfrm>
        </p:spPr>
        <p:txBody>
          <a:bodyPr/>
          <a:lstStyle/>
          <a:p>
            <a:r>
              <a:rPr lang="en-US" smtClean="0">
                <a:effectLst/>
                <a:ea typeface="ＭＳ Ｐゴシック"/>
              </a:rPr>
              <a:t>Need for SANE Programs</a:t>
            </a:r>
          </a:p>
        </p:txBody>
      </p:sp>
      <p:sp>
        <p:nvSpPr>
          <p:cNvPr id="3" name="Content Placeholder 2"/>
          <p:cNvSpPr>
            <a:spLocks noGrp="1"/>
          </p:cNvSpPr>
          <p:nvPr>
            <p:ph idx="1"/>
          </p:nvPr>
        </p:nvSpPr>
        <p:spPr>
          <a:xfrm>
            <a:off x="457202" y="1143000"/>
            <a:ext cx="7859713" cy="5135563"/>
          </a:xfrm>
        </p:spPr>
        <p:txBody>
          <a:bodyPr/>
          <a:lstStyle/>
          <a:p>
            <a:pPr>
              <a:defRPr/>
            </a:pPr>
            <a:endParaRPr lang="en-US" sz="1800" dirty="0" smtClean="0">
              <a:effectLst/>
              <a:ea typeface="ＭＳ Ｐゴシック"/>
            </a:endParaRPr>
          </a:p>
          <a:p>
            <a:pPr>
              <a:defRPr/>
            </a:pPr>
            <a:r>
              <a:rPr lang="en-US" sz="2600" dirty="0" smtClean="0">
                <a:effectLst/>
                <a:ea typeface="ＭＳ Ｐゴシック"/>
              </a:rPr>
              <a:t>“A resident came in and had this rape kit, and started opening envelopes and vials. He was fumbling around and he was very, very nervous. He did a pelvic exam, and kept apologizing. ’I’m sorry I have to do this. I’m sorry, I’m sorry.’ I remember feeling I had to comfort him and make him feel okay. This guy was supposed to be examining me and helping me, and he didn’t know what he was doing.” – Katie </a:t>
            </a:r>
            <a:r>
              <a:rPr lang="en-US" sz="2600" dirty="0" err="1" smtClean="0">
                <a:effectLst/>
                <a:ea typeface="ＭＳ Ｐゴシック"/>
              </a:rPr>
              <a:t>Feifer</a:t>
            </a:r>
            <a:r>
              <a:rPr lang="en-US" sz="2600" dirty="0" smtClean="0">
                <a:effectLst/>
                <a:ea typeface="ＭＳ Ｐゴシック"/>
              </a:rPr>
              <a:t> </a:t>
            </a:r>
          </a:p>
          <a:p>
            <a:pPr>
              <a:defRPr/>
            </a:pPr>
            <a:endParaRPr lang="en-US" sz="2600" dirty="0" smtClean="0">
              <a:ea typeface="ＭＳ Ｐゴシック"/>
            </a:endParaRPr>
          </a:p>
          <a:p>
            <a:pPr lvl="1">
              <a:buFont typeface="Arial" pitchFamily="34" charset="0"/>
              <a:buNone/>
              <a:defRPr/>
            </a:pPr>
            <a:r>
              <a:rPr lang="en-US" sz="1200" b="1" dirty="0" smtClean="0"/>
              <a:t>Source: </a:t>
            </a:r>
            <a:r>
              <a:rPr lang="en-US" sz="1200" i="1" dirty="0" smtClean="0"/>
              <a:t>Rape Victims Get Short Shrift in Illinois</a:t>
            </a:r>
            <a:r>
              <a:rPr lang="en-US" sz="1200" dirty="0" smtClean="0"/>
              <a:t>, </a:t>
            </a:r>
            <a:r>
              <a:rPr lang="en-US" sz="1200" i="1" cap="small" dirty="0" smtClean="0"/>
              <a:t>Sun Times</a:t>
            </a:r>
            <a:r>
              <a:rPr lang="en-US" sz="1200" cap="small" dirty="0" smtClean="0"/>
              <a:t>, </a:t>
            </a:r>
            <a:r>
              <a:rPr lang="en-US" sz="1200" dirty="0" smtClean="0"/>
              <a:t>Feb. 5, 2012, http://www.suntimes.com/news/steinberg/10414459-452/neil-steinberg-rape-victims-get-short-shrift-in-illinois.html.</a:t>
            </a:r>
          </a:p>
          <a:p>
            <a:pPr lvl="1">
              <a:buFont typeface="Arial" pitchFamily="34" charset="0"/>
              <a:buNone/>
              <a:defRPr/>
            </a:pPr>
            <a:endParaRPr lang="en-US" sz="2000" dirty="0" smtClean="0"/>
          </a:p>
        </p:txBody>
      </p:sp>
      <p:sp>
        <p:nvSpPr>
          <p:cNvPr id="20485"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72DD7E63-D4DE-4F31-ABBA-703915F2D3AE}" type="slidenum">
              <a:rPr lang="en-US" sz="1200">
                <a:solidFill>
                  <a:srgbClr val="FFFFFF"/>
                </a:solidFill>
                <a:latin typeface="+mn-lt"/>
                <a:cs typeface="Arial" charset="0"/>
              </a:rPr>
              <a:pPr algn="r">
                <a:defRPr/>
              </a:pPr>
              <a:t>11</a:t>
            </a:fld>
            <a:endParaRPr lang="en-US" sz="1200">
              <a:solidFill>
                <a:srgbClr val="FFFFFF"/>
              </a:solidFill>
              <a:latin typeface="+mn-lt"/>
              <a:cs typeface="Arial" charset="0"/>
            </a:endParaRPr>
          </a:p>
        </p:txBody>
      </p:sp>
      <p:sp>
        <p:nvSpPr>
          <p:cNvPr id="2" name="Footer Placeholder 1"/>
          <p:cNvSpPr>
            <a:spLocks noGrp="1"/>
          </p:cNvSpPr>
          <p:nvPr>
            <p:ph type="ftr" sz="quarter" idx="11"/>
          </p:nvPr>
        </p:nvSpPr>
        <p:spPr/>
        <p:txBody>
          <a:bodyPr/>
          <a:lstStyle/>
          <a:p>
            <a:pPr>
              <a:defRPr/>
            </a:pPr>
            <a:r>
              <a:rPr lang="en-US" smtClean="0"/>
              <a:t>Copyright © 2013 Legal Momentum </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a:spLocks noGrp="1" noChangeArrowheads="1"/>
          </p:cNvSpPr>
          <p:nvPr>
            <p:ph type="sldNum" sz="quarter" idx="12"/>
          </p:nvPr>
        </p:nvSpPr>
        <p:spPr/>
        <p:txBody>
          <a:bodyPr/>
          <a:lstStyle/>
          <a:p>
            <a:pPr>
              <a:defRPr/>
            </a:pPr>
            <a:fld id="{A46F75D4-79A9-4D44-BB12-FBC8997901F0}" type="slidenum">
              <a:rPr lang="en-US"/>
              <a:pPr>
                <a:defRPr/>
              </a:pPr>
              <a:t>12</a:t>
            </a:fld>
            <a:endParaRPr lang="en-US" dirty="0"/>
          </a:p>
        </p:txBody>
      </p:sp>
      <p:sp>
        <p:nvSpPr>
          <p:cNvPr id="24579" name="Rectangle 2"/>
          <p:cNvSpPr>
            <a:spLocks noGrp="1" noChangeArrowheads="1"/>
          </p:cNvSpPr>
          <p:nvPr>
            <p:ph type="title" idx="4294967295"/>
          </p:nvPr>
        </p:nvSpPr>
        <p:spPr>
          <a:xfrm>
            <a:off x="0" y="90488"/>
            <a:ext cx="9144000" cy="1143000"/>
          </a:xfrm>
          <a:noFill/>
        </p:spPr>
        <p:txBody>
          <a:bodyPr/>
          <a:lstStyle/>
          <a:p>
            <a:r>
              <a:rPr lang="en-US" sz="4200" smtClean="0">
                <a:effectLst/>
                <a:ea typeface="ＭＳ Ｐゴシック"/>
              </a:rPr>
              <a:t>Before There Were SANE Programs</a:t>
            </a:r>
          </a:p>
        </p:txBody>
      </p:sp>
      <p:sp>
        <p:nvSpPr>
          <p:cNvPr id="43011" name="Rectangle 3"/>
          <p:cNvSpPr>
            <a:spLocks noGrp="1" noChangeArrowheads="1"/>
          </p:cNvSpPr>
          <p:nvPr>
            <p:ph type="body" idx="4294967295"/>
          </p:nvPr>
        </p:nvSpPr>
        <p:spPr>
          <a:xfrm>
            <a:off x="647702" y="895350"/>
            <a:ext cx="7656513" cy="5257800"/>
          </a:xfrm>
        </p:spPr>
        <p:txBody>
          <a:bodyPr/>
          <a:lstStyle/>
          <a:p>
            <a:pPr marL="609600" indent="-609600">
              <a:buClr>
                <a:schemeClr val="tx1"/>
              </a:buClr>
              <a:buFontTx/>
              <a:buChar char="•"/>
              <a:defRPr/>
            </a:pPr>
            <a:endParaRPr lang="en-US" sz="1800" dirty="0" smtClean="0">
              <a:effectLst/>
              <a:ea typeface="ＭＳ Ｐゴシック"/>
            </a:endParaRPr>
          </a:p>
          <a:p>
            <a:pPr>
              <a:buClr>
                <a:schemeClr val="tx1"/>
              </a:buClr>
              <a:buFont typeface="Arial" pitchFamily="34" charset="0"/>
              <a:buChar char="•"/>
              <a:defRPr/>
            </a:pPr>
            <a:r>
              <a:rPr lang="en-US" sz="2600" dirty="0" smtClean="0">
                <a:effectLst/>
                <a:ea typeface="ＭＳ Ｐゴシック"/>
              </a:rPr>
              <a:t>Victims waited hours to be seen because ER staff did not see these as urgent cases </a:t>
            </a:r>
          </a:p>
          <a:p>
            <a:pPr marL="609600" indent="-609600">
              <a:buClr>
                <a:schemeClr val="tx1"/>
              </a:buClr>
              <a:buFontTx/>
              <a:buChar char="•"/>
              <a:defRPr/>
            </a:pPr>
            <a:endParaRPr lang="en-US" sz="1800" dirty="0" smtClean="0">
              <a:effectLst/>
              <a:ea typeface="ＭＳ Ｐゴシック"/>
            </a:endParaRPr>
          </a:p>
          <a:p>
            <a:pPr>
              <a:buClr>
                <a:schemeClr val="tx1"/>
              </a:buClr>
              <a:buFont typeface="Arial" pitchFamily="34" charset="0"/>
              <a:buChar char="•"/>
              <a:defRPr/>
            </a:pPr>
            <a:r>
              <a:rPr lang="en-US" sz="2600" dirty="0" smtClean="0">
                <a:effectLst/>
                <a:ea typeface="ＭＳ Ｐゴシック"/>
              </a:rPr>
              <a:t>Medical professionals who conducted exams were often uneducated and insensitive about sexual assault</a:t>
            </a:r>
          </a:p>
          <a:p>
            <a:pPr>
              <a:buClr>
                <a:schemeClr val="tx1"/>
              </a:buClr>
              <a:buFont typeface="Arial" pitchFamily="34" charset="0"/>
              <a:buChar char="•"/>
              <a:defRPr/>
            </a:pPr>
            <a:endParaRPr lang="en-US" sz="1800" dirty="0" smtClean="0">
              <a:effectLst/>
              <a:ea typeface="ＭＳ Ｐゴシック"/>
            </a:endParaRPr>
          </a:p>
          <a:p>
            <a:pPr>
              <a:buClr>
                <a:schemeClr val="tx1"/>
              </a:buClr>
              <a:buFont typeface="Arial" pitchFamily="34" charset="0"/>
              <a:buChar char="•"/>
              <a:defRPr/>
            </a:pPr>
            <a:r>
              <a:rPr lang="en-US" sz="2600" dirty="0" smtClean="0">
                <a:effectLst/>
                <a:ea typeface="ＭＳ Ｐゴシック"/>
              </a:rPr>
              <a:t>They often lacked specialized training to provide victim centered care, perform medical forensic examinations, provide safety planning at discharge, and testify in court</a:t>
            </a:r>
          </a:p>
          <a:p>
            <a:pPr>
              <a:buClr>
                <a:schemeClr val="tx1"/>
              </a:buClr>
              <a:buFont typeface="Arial" pitchFamily="34" charset="0"/>
              <a:buChar char="•"/>
              <a:defRPr/>
            </a:pPr>
            <a:endParaRPr lang="en-US" sz="2600" dirty="0" smtClean="0">
              <a:effectLst/>
              <a:ea typeface="ＭＳ Ｐゴシック"/>
            </a:endParaRPr>
          </a:p>
          <a:p>
            <a:pPr>
              <a:buClr>
                <a:schemeClr val="tx1"/>
              </a:buClr>
              <a:buFont typeface="Arial" pitchFamily="34" charset="0"/>
              <a:buChar char="•"/>
              <a:defRPr/>
            </a:pPr>
            <a:r>
              <a:rPr lang="en-US" sz="2600" dirty="0" smtClean="0">
                <a:effectLst/>
                <a:ea typeface="ＭＳ Ｐゴシック"/>
              </a:rPr>
              <a:t>				</a:t>
            </a:r>
            <a:r>
              <a:rPr lang="en-US" sz="1000" dirty="0" smtClean="0">
                <a:ea typeface="ＭＳ Ｐゴシック"/>
              </a:rPr>
              <a:t>				. </a:t>
            </a:r>
          </a:p>
        </p:txBody>
      </p:sp>
      <p:sp>
        <p:nvSpPr>
          <p:cNvPr id="2" name="Footer Placeholder 1"/>
          <p:cNvSpPr>
            <a:spLocks noGrp="1"/>
          </p:cNvSpPr>
          <p:nvPr>
            <p:ph type="ftr" sz="quarter" idx="11"/>
          </p:nvPr>
        </p:nvSpPr>
        <p:spPr/>
        <p:txBody>
          <a:bodyPr/>
          <a:lstStyle/>
          <a:p>
            <a:pPr>
              <a:defRPr/>
            </a:pPr>
            <a:r>
              <a:rPr lang="en-US" dirty="0" smtClean="0"/>
              <a:t>Copyright © 2013 Legal Momentum </a:t>
            </a:r>
            <a:endParaRPr lang="en-US" dirty="0"/>
          </a:p>
        </p:txBody>
      </p:sp>
      <p:sp>
        <p:nvSpPr>
          <p:cNvPr id="6" name="TextBox 5"/>
          <p:cNvSpPr txBox="1"/>
          <p:nvPr/>
        </p:nvSpPr>
        <p:spPr>
          <a:xfrm>
            <a:off x="2600325" y="5816898"/>
            <a:ext cx="6543675" cy="461665"/>
          </a:xfrm>
          <a:prstGeom prst="rect">
            <a:avLst/>
          </a:prstGeom>
          <a:noFill/>
        </p:spPr>
        <p:txBody>
          <a:bodyPr wrap="square" rtlCol="0">
            <a:spAutoFit/>
          </a:bodyPr>
          <a:lstStyle/>
          <a:p>
            <a:r>
              <a:rPr lang="en-US" sz="1200" b="1" dirty="0" smtClean="0">
                <a:ea typeface="ＭＳ Ｐゴシック"/>
              </a:rPr>
              <a:t>Source:</a:t>
            </a:r>
            <a:r>
              <a:rPr lang="en-US" sz="1200" dirty="0" smtClean="0">
                <a:ea typeface="ＭＳ Ｐゴシック"/>
              </a:rPr>
              <a:t> TK Logan, Jennifer Cole, and Anita </a:t>
            </a:r>
            <a:r>
              <a:rPr lang="en-US" sz="1200" dirty="0" err="1" smtClean="0">
                <a:ea typeface="ＭＳ Ｐゴシック"/>
              </a:rPr>
              <a:t>Capillo</a:t>
            </a:r>
            <a:r>
              <a:rPr lang="en-US" sz="1200" dirty="0" smtClean="0">
                <a:ea typeface="ＭＳ Ｐゴシック"/>
              </a:rPr>
              <a:t>, </a:t>
            </a:r>
            <a:r>
              <a:rPr lang="en-US" sz="1200" i="1" dirty="0" smtClean="0">
                <a:ea typeface="ＭＳ Ｐゴシック"/>
              </a:rPr>
              <a:t>Sexual Assault Nurse Examiner Program Characteristics, Barriers, and Lessons Learned.</a:t>
            </a:r>
            <a:r>
              <a:rPr lang="en-US" sz="1200" dirty="0" smtClean="0">
                <a:ea typeface="ＭＳ Ｐゴシック"/>
              </a:rPr>
              <a:t> 3 </a:t>
            </a:r>
            <a:r>
              <a:rPr lang="en-US" sz="1200" cap="small" dirty="0" smtClean="0">
                <a:ea typeface="ＭＳ Ｐゴシック"/>
              </a:rPr>
              <a:t>Journal of Forensic Nursing </a:t>
            </a:r>
            <a:r>
              <a:rPr lang="en-US" sz="1200" dirty="0" smtClean="0">
                <a:ea typeface="ＭＳ Ｐゴシック"/>
              </a:rPr>
              <a:t>24 (2007).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878B2923-02A1-453B-BF68-C9AB6853D1D8}" type="slidenum">
              <a:rPr lang="en-US"/>
              <a:pPr>
                <a:defRPr/>
              </a:pPr>
              <a:t>13</a:t>
            </a:fld>
            <a:endParaRPr lang="en-US" dirty="0"/>
          </a:p>
        </p:txBody>
      </p:sp>
      <p:sp>
        <p:nvSpPr>
          <p:cNvPr id="2" name="Title 1"/>
          <p:cNvSpPr>
            <a:spLocks noGrp="1"/>
          </p:cNvSpPr>
          <p:nvPr>
            <p:ph type="title"/>
          </p:nvPr>
        </p:nvSpPr>
        <p:spPr>
          <a:xfrm>
            <a:off x="342900" y="0"/>
            <a:ext cx="8229600" cy="1143000"/>
          </a:xfrm>
        </p:spPr>
        <p:txBody>
          <a:bodyPr/>
          <a:lstStyle/>
          <a:p>
            <a:pPr>
              <a:defRPr/>
            </a:pPr>
            <a:r>
              <a:rPr lang="en-US" dirty="0" smtClean="0">
                <a:effectLst/>
              </a:rPr>
              <a:t>History</a:t>
            </a:r>
            <a:endParaRPr lang="en-US" dirty="0">
              <a:effectLst/>
            </a:endParaRPr>
          </a:p>
        </p:txBody>
      </p:sp>
      <p:sp>
        <p:nvSpPr>
          <p:cNvPr id="25604" name="Content Placeholder 2"/>
          <p:cNvSpPr>
            <a:spLocks noGrp="1"/>
          </p:cNvSpPr>
          <p:nvPr>
            <p:ph idx="1"/>
          </p:nvPr>
        </p:nvSpPr>
        <p:spPr>
          <a:xfrm>
            <a:off x="457200" y="1143000"/>
            <a:ext cx="8115300" cy="4865688"/>
          </a:xfrm>
        </p:spPr>
        <p:txBody>
          <a:bodyPr/>
          <a:lstStyle/>
          <a:p>
            <a:pPr marL="0" indent="0">
              <a:buNone/>
            </a:pPr>
            <a:r>
              <a:rPr lang="en-US" sz="3000" dirty="0" smtClean="0">
                <a:effectLst/>
                <a:ea typeface="ＭＳ Ｐゴシック"/>
              </a:rPr>
              <a:t>Victims’ Rights and Women’s Movements</a:t>
            </a:r>
          </a:p>
          <a:p>
            <a:pPr lvl="1"/>
            <a:r>
              <a:rPr lang="en-US" sz="2600" dirty="0" smtClean="0">
                <a:effectLst/>
              </a:rPr>
              <a:t>Opened shelters for female victims of sexual assault and domestic violence</a:t>
            </a:r>
          </a:p>
          <a:p>
            <a:pPr lvl="1"/>
            <a:r>
              <a:rPr lang="en-US" sz="2600" dirty="0" smtClean="0">
                <a:effectLst/>
              </a:rPr>
              <a:t>Advocated for statutory reform of rape laws</a:t>
            </a:r>
          </a:p>
          <a:p>
            <a:pPr lvl="1"/>
            <a:endParaRPr lang="en-US" sz="1800" dirty="0" smtClean="0">
              <a:effectLst/>
            </a:endParaRPr>
          </a:p>
          <a:p>
            <a:pPr marL="0" indent="0">
              <a:buNone/>
            </a:pPr>
            <a:r>
              <a:rPr lang="en-US" sz="3000" dirty="0" smtClean="0">
                <a:effectLst/>
                <a:ea typeface="ＭＳ Ｐゴシック"/>
              </a:rPr>
              <a:t>Pioneer SANE programs grew</a:t>
            </a:r>
          </a:p>
          <a:p>
            <a:pPr lvl="1"/>
            <a:r>
              <a:rPr lang="en-US" sz="2600" dirty="0" smtClean="0">
                <a:effectLst/>
              </a:rPr>
              <a:t>Able to combine health care and forensic components to prevent victims from being subjected to multiple exams by insensitive, uneducated, victim-blaming medical professionals</a:t>
            </a:r>
          </a:p>
        </p:txBody>
      </p:sp>
      <p:sp>
        <p:nvSpPr>
          <p:cNvPr id="22533"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220D8829-6F13-4FCA-A3BA-5828F092169C}" type="slidenum">
              <a:rPr lang="en-US" sz="1200">
                <a:solidFill>
                  <a:srgbClr val="FFFFFF"/>
                </a:solidFill>
                <a:latin typeface="+mn-lt"/>
                <a:cs typeface="Arial" charset="0"/>
              </a:rPr>
              <a:pPr algn="r">
                <a:defRPr/>
              </a:pPr>
              <a:t>13</a:t>
            </a:fld>
            <a:endParaRPr lang="en-US" sz="1200">
              <a:solidFill>
                <a:srgbClr val="FFFFFF"/>
              </a:solidFill>
              <a:latin typeface="+mn-lt"/>
              <a:cs typeface="Arial" charset="0"/>
            </a:endParaRPr>
          </a:p>
        </p:txBody>
      </p:sp>
      <p:sp>
        <p:nvSpPr>
          <p:cNvPr id="3" name="Footer Placeholder 2"/>
          <p:cNvSpPr>
            <a:spLocks noGrp="1"/>
          </p:cNvSpPr>
          <p:nvPr>
            <p:ph type="ftr" sz="quarter" idx="11"/>
          </p:nvPr>
        </p:nvSpPr>
        <p:spPr/>
        <p:txBody>
          <a:bodyPr/>
          <a:lstStyle/>
          <a:p>
            <a:pPr>
              <a:defRPr/>
            </a:pPr>
            <a:r>
              <a:rPr lang="en-US" smtClean="0"/>
              <a:t>Copyright © 2013 Legal Momentum </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AA2CE498-ECC5-4372-AA35-881D9ADE7417}" type="slidenum">
              <a:rPr lang="en-US"/>
              <a:pPr>
                <a:defRPr/>
              </a:pPr>
              <a:t>14</a:t>
            </a:fld>
            <a:endParaRPr lang="en-US" dirty="0"/>
          </a:p>
        </p:txBody>
      </p:sp>
      <p:sp>
        <p:nvSpPr>
          <p:cNvPr id="26627" name="Title 1"/>
          <p:cNvSpPr>
            <a:spLocks noGrp="1"/>
          </p:cNvSpPr>
          <p:nvPr>
            <p:ph type="title"/>
          </p:nvPr>
        </p:nvSpPr>
        <p:spPr>
          <a:xfrm>
            <a:off x="342900" y="239713"/>
            <a:ext cx="8229600" cy="1143000"/>
          </a:xfrm>
        </p:spPr>
        <p:txBody>
          <a:bodyPr/>
          <a:lstStyle/>
          <a:p>
            <a:r>
              <a:rPr lang="en-US" smtClean="0">
                <a:effectLst/>
                <a:ea typeface="ＭＳ Ｐゴシック"/>
              </a:rPr>
              <a:t>Founding and Expansion of SANE Programs</a:t>
            </a:r>
          </a:p>
        </p:txBody>
      </p:sp>
      <p:sp>
        <p:nvSpPr>
          <p:cNvPr id="3" name="Content Placeholder 2"/>
          <p:cNvSpPr>
            <a:spLocks noGrp="1"/>
          </p:cNvSpPr>
          <p:nvPr>
            <p:ph idx="1"/>
          </p:nvPr>
        </p:nvSpPr>
        <p:spPr>
          <a:xfrm>
            <a:off x="342900" y="1573213"/>
            <a:ext cx="8801100" cy="4189412"/>
          </a:xfrm>
        </p:spPr>
        <p:txBody>
          <a:bodyPr/>
          <a:lstStyle/>
          <a:p>
            <a:pPr>
              <a:defRPr/>
            </a:pPr>
            <a:r>
              <a:rPr lang="en-US" sz="2600" dirty="0" smtClean="0">
                <a:effectLst/>
                <a:ea typeface="ＭＳ Ｐゴシック"/>
              </a:rPr>
              <a:t>1976 – First SANE program established in Memphis, TN</a:t>
            </a:r>
          </a:p>
          <a:p>
            <a:pPr>
              <a:defRPr/>
            </a:pPr>
            <a:endParaRPr lang="en-US" sz="1800" dirty="0" smtClean="0">
              <a:effectLst/>
              <a:ea typeface="ＭＳ Ｐゴシック"/>
            </a:endParaRPr>
          </a:p>
          <a:p>
            <a:pPr>
              <a:defRPr/>
            </a:pPr>
            <a:r>
              <a:rPr lang="en-US" sz="2600" dirty="0" smtClean="0">
                <a:effectLst/>
                <a:ea typeface="ＭＳ Ｐゴシック"/>
              </a:rPr>
              <a:t>1990 – Flowering of SANE programs nationwide</a:t>
            </a:r>
          </a:p>
          <a:p>
            <a:pPr>
              <a:defRPr/>
            </a:pPr>
            <a:endParaRPr lang="en-US" sz="1800" dirty="0" smtClean="0">
              <a:effectLst/>
              <a:ea typeface="ＭＳ Ｐゴシック"/>
            </a:endParaRPr>
          </a:p>
          <a:p>
            <a:pPr>
              <a:defRPr/>
            </a:pPr>
            <a:r>
              <a:rPr lang="en-US" sz="2600" dirty="0" smtClean="0">
                <a:effectLst/>
                <a:ea typeface="ＭＳ Ｐゴシック"/>
              </a:rPr>
              <a:t>1992 – International Association of Forensic Nurses (IAFN) established</a:t>
            </a:r>
          </a:p>
          <a:p>
            <a:pPr>
              <a:defRPr/>
            </a:pPr>
            <a:endParaRPr lang="en-US" sz="1800" dirty="0" smtClean="0">
              <a:effectLst/>
              <a:ea typeface="ＭＳ Ｐゴシック"/>
            </a:endParaRPr>
          </a:p>
          <a:p>
            <a:pPr>
              <a:defRPr/>
            </a:pPr>
            <a:r>
              <a:rPr lang="en-US" sz="2600" dirty="0" smtClean="0">
                <a:effectLst/>
                <a:ea typeface="ＭＳ Ｐゴシック"/>
              </a:rPr>
              <a:t>By 2001, more than 300 programs</a:t>
            </a:r>
          </a:p>
          <a:p>
            <a:pPr>
              <a:defRPr/>
            </a:pPr>
            <a:endParaRPr lang="en-US" sz="1800" dirty="0" smtClean="0">
              <a:effectLst/>
              <a:ea typeface="ＭＳ Ｐゴシック"/>
            </a:endParaRPr>
          </a:p>
          <a:p>
            <a:pPr>
              <a:defRPr/>
            </a:pPr>
            <a:r>
              <a:rPr lang="en-US" sz="2600" dirty="0" smtClean="0">
                <a:effectLst/>
                <a:ea typeface="ＭＳ Ｐゴシック"/>
              </a:rPr>
              <a:t>By 2013, more than 600 programs </a:t>
            </a:r>
          </a:p>
          <a:p>
            <a:pPr>
              <a:buFont typeface="Arial" pitchFamily="34" charset="0"/>
              <a:buNone/>
              <a:defRPr/>
            </a:pPr>
            <a:r>
              <a:rPr lang="en-US" sz="1000" dirty="0" smtClean="0">
                <a:ea typeface="ＭＳ Ｐゴシック"/>
              </a:rPr>
              <a:t>					</a:t>
            </a:r>
          </a:p>
          <a:p>
            <a:pPr>
              <a:buFont typeface="Arial" pitchFamily="34" charset="0"/>
              <a:buNone/>
              <a:defRPr/>
            </a:pPr>
            <a:r>
              <a:rPr lang="en-US" sz="1000" dirty="0" smtClean="0">
                <a:ea typeface="ＭＳ Ｐゴシック"/>
              </a:rPr>
              <a:t>					</a:t>
            </a:r>
            <a:r>
              <a:rPr lang="en-US" sz="1000" b="1" dirty="0" smtClean="0">
                <a:ea typeface="ＭＳ Ｐゴシック"/>
              </a:rPr>
              <a:t>Source:</a:t>
            </a:r>
            <a:r>
              <a:rPr lang="en-US" sz="1000" dirty="0" smtClean="0">
                <a:ea typeface="ＭＳ Ｐゴシック"/>
              </a:rPr>
              <a:t> </a:t>
            </a:r>
            <a:r>
              <a:rPr lang="en-US" sz="1000" cap="small" dirty="0" smtClean="0">
                <a:ea typeface="ＭＳ Ｐゴシック"/>
              </a:rPr>
              <a:t>Linda E. </a:t>
            </a:r>
            <a:r>
              <a:rPr lang="en-US" sz="1000" cap="small" dirty="0" err="1" smtClean="0">
                <a:ea typeface="ＭＳ Ｐゴシック"/>
              </a:rPr>
              <a:t>Ledray</a:t>
            </a:r>
            <a:r>
              <a:rPr lang="en-US" sz="1000" cap="small" dirty="0" smtClean="0">
                <a:ea typeface="ＭＳ Ｐゴシック"/>
              </a:rPr>
              <a:t>, </a:t>
            </a:r>
            <a:r>
              <a:rPr lang="en-US" sz="1000" i="1" cap="small" dirty="0" smtClean="0">
                <a:ea typeface="ＭＳ Ｐゴシック"/>
              </a:rPr>
              <a:t>SANE Development Operation Guide</a:t>
            </a:r>
            <a:r>
              <a:rPr lang="en-US" sz="1000" i="1" dirty="0" smtClean="0">
                <a:ea typeface="ＭＳ Ｐゴシック"/>
              </a:rPr>
              <a:t> </a:t>
            </a:r>
            <a:r>
              <a:rPr lang="en-US" sz="1000" dirty="0" smtClean="0">
                <a:ea typeface="ＭＳ Ｐゴシック"/>
              </a:rPr>
              <a:t>(1999).  </a:t>
            </a:r>
          </a:p>
        </p:txBody>
      </p:sp>
      <p:sp>
        <p:nvSpPr>
          <p:cNvPr id="23557"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EA685C7B-129D-4D96-80AD-C4799115FFC1}" type="slidenum">
              <a:rPr lang="en-US" sz="1200">
                <a:solidFill>
                  <a:srgbClr val="FFFFFF"/>
                </a:solidFill>
                <a:latin typeface="+mn-lt"/>
                <a:cs typeface="Arial" charset="0"/>
              </a:rPr>
              <a:pPr algn="r">
                <a:defRPr/>
              </a:pPr>
              <a:t>14</a:t>
            </a:fld>
            <a:endParaRPr lang="en-US" sz="1200">
              <a:solidFill>
                <a:srgbClr val="FFFFFF"/>
              </a:solidFill>
              <a:latin typeface="+mn-lt"/>
              <a:cs typeface="Arial" charset="0"/>
            </a:endParaRPr>
          </a:p>
        </p:txBody>
      </p:sp>
      <p:sp>
        <p:nvSpPr>
          <p:cNvPr id="2" name="Footer Placeholder 1"/>
          <p:cNvSpPr>
            <a:spLocks noGrp="1"/>
          </p:cNvSpPr>
          <p:nvPr>
            <p:ph type="ftr" sz="quarter" idx="11"/>
          </p:nvPr>
        </p:nvSpPr>
        <p:spPr/>
        <p:txBody>
          <a:bodyPr/>
          <a:lstStyle/>
          <a:p>
            <a:pPr>
              <a:defRPr/>
            </a:pPr>
            <a:r>
              <a:rPr lang="en-US" smtClean="0"/>
              <a:t>Copyright © 2013 Legal Momentum </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A93A6B64-E0D1-43DF-9C33-C31FB7383482}" type="slidenum">
              <a:rPr lang="en-US"/>
              <a:pPr>
                <a:defRPr/>
              </a:pPr>
              <a:t>15</a:t>
            </a:fld>
            <a:endParaRPr lang="en-US" dirty="0"/>
          </a:p>
        </p:txBody>
      </p:sp>
      <p:sp>
        <p:nvSpPr>
          <p:cNvPr id="27651" name="Title 1"/>
          <p:cNvSpPr>
            <a:spLocks noGrp="1"/>
          </p:cNvSpPr>
          <p:nvPr>
            <p:ph type="title" idx="4294967295"/>
          </p:nvPr>
        </p:nvSpPr>
        <p:spPr>
          <a:xfrm>
            <a:off x="342900" y="295275"/>
            <a:ext cx="8229600" cy="1143000"/>
          </a:xfrm>
          <a:noFill/>
        </p:spPr>
        <p:txBody>
          <a:bodyPr/>
          <a:lstStyle/>
          <a:p>
            <a:r>
              <a:rPr lang="en-US" smtClean="0">
                <a:effectLst/>
                <a:ea typeface="ＭＳ Ｐゴシック"/>
              </a:rPr>
              <a:t>Terminology: Patient/Victim</a:t>
            </a:r>
          </a:p>
        </p:txBody>
      </p:sp>
      <p:sp>
        <p:nvSpPr>
          <p:cNvPr id="27652" name="Content Placeholder 2"/>
          <p:cNvSpPr>
            <a:spLocks noGrp="1"/>
          </p:cNvSpPr>
          <p:nvPr>
            <p:ph idx="4294967295"/>
          </p:nvPr>
        </p:nvSpPr>
        <p:spPr>
          <a:xfrm>
            <a:off x="342901" y="1438276"/>
            <a:ext cx="8229600" cy="4530725"/>
          </a:xfrm>
          <a:noFill/>
        </p:spPr>
        <p:txBody>
          <a:bodyPr/>
          <a:lstStyle/>
          <a:p>
            <a:pPr>
              <a:buClr>
                <a:schemeClr val="tx1"/>
              </a:buClr>
              <a:buFontTx/>
              <a:buChar char="•"/>
            </a:pPr>
            <a:r>
              <a:rPr lang="en-US" sz="2200" dirty="0" smtClean="0">
                <a:effectLst/>
                <a:ea typeface="ＭＳ Ｐゴシック"/>
              </a:rPr>
              <a:t>SANEs refer to those seeking care as patients, as does the </a:t>
            </a:r>
            <a:r>
              <a:rPr lang="en-US" sz="2200" i="1" dirty="0" smtClean="0">
                <a:effectLst/>
                <a:ea typeface="ＭＳ Ｐゴシック"/>
              </a:rPr>
              <a:t>National Protocol for Medical Forensic Sexual Assault Examinations </a:t>
            </a:r>
            <a:r>
              <a:rPr lang="en-US" sz="2200" dirty="0" smtClean="0">
                <a:effectLst/>
                <a:ea typeface="ＭＳ Ｐゴシック"/>
              </a:rPr>
              <a:t>(2</a:t>
            </a:r>
            <a:r>
              <a:rPr lang="en-US" sz="2200" baseline="30000" dirty="0" smtClean="0">
                <a:effectLst/>
                <a:ea typeface="ＭＳ Ｐゴシック"/>
              </a:rPr>
              <a:t>nd</a:t>
            </a:r>
            <a:r>
              <a:rPr lang="en-US" sz="2200" dirty="0" smtClean="0">
                <a:effectLst/>
                <a:ea typeface="ＭＳ Ｐゴシック"/>
              </a:rPr>
              <a:t> ed. 2013).</a:t>
            </a:r>
            <a:endParaRPr lang="en-US" sz="2200" i="1" dirty="0" smtClean="0">
              <a:effectLst/>
              <a:ea typeface="ＭＳ Ｐゴシック"/>
            </a:endParaRPr>
          </a:p>
          <a:p>
            <a:pPr>
              <a:buClr>
                <a:schemeClr val="tx1"/>
              </a:buClr>
              <a:buFontTx/>
              <a:buChar char="•"/>
            </a:pPr>
            <a:endParaRPr lang="en-US" sz="2200" dirty="0" smtClean="0">
              <a:effectLst/>
              <a:ea typeface="ＭＳ Ｐゴシック"/>
            </a:endParaRPr>
          </a:p>
          <a:p>
            <a:pPr>
              <a:buClr>
                <a:schemeClr val="tx1"/>
              </a:buClr>
              <a:buFontTx/>
              <a:buChar char="•"/>
            </a:pPr>
            <a:r>
              <a:rPr lang="en-US" sz="2200" dirty="0" smtClean="0">
                <a:effectLst/>
                <a:ea typeface="ＭＳ Ｐゴシック"/>
              </a:rPr>
              <a:t>“Victim-centered care” is the term the </a:t>
            </a:r>
            <a:r>
              <a:rPr lang="en-US" sz="2200" i="1" dirty="0" smtClean="0">
                <a:effectLst/>
                <a:ea typeface="ＭＳ Ｐゴシック"/>
              </a:rPr>
              <a:t>National Protocol </a:t>
            </a:r>
            <a:r>
              <a:rPr lang="en-US" sz="2200" dirty="0" smtClean="0">
                <a:effectLst/>
                <a:ea typeface="ＭＳ Ｐゴシック"/>
              </a:rPr>
              <a:t>uses to describe the criteria for sexual assault examinations.</a:t>
            </a:r>
          </a:p>
          <a:p>
            <a:pPr>
              <a:buClr>
                <a:schemeClr val="tx1"/>
              </a:buClr>
              <a:buFontTx/>
              <a:buChar char="•"/>
            </a:pPr>
            <a:endParaRPr lang="en-US" sz="2200" dirty="0" smtClean="0">
              <a:effectLst/>
              <a:ea typeface="ＭＳ Ｐゴシック"/>
            </a:endParaRPr>
          </a:p>
          <a:p>
            <a:pPr>
              <a:buClr>
                <a:schemeClr val="tx1"/>
              </a:buClr>
              <a:buFontTx/>
              <a:buChar char="•"/>
            </a:pPr>
            <a:r>
              <a:rPr lang="en-US" sz="2200" dirty="0" smtClean="0">
                <a:effectLst/>
                <a:ea typeface="ＭＳ Ｐゴシック"/>
              </a:rPr>
              <a:t>When a SANE uses the term “victim” it is not as a legal conclusion, but with reference to the standards of care.</a:t>
            </a:r>
          </a:p>
          <a:p>
            <a:pPr>
              <a:buClr>
                <a:schemeClr val="tx1"/>
              </a:buClr>
              <a:buFontTx/>
              <a:buChar char="•"/>
            </a:pPr>
            <a:endParaRPr lang="en-US" sz="2200" dirty="0">
              <a:effectLst/>
              <a:ea typeface="ＭＳ Ｐゴシック"/>
            </a:endParaRPr>
          </a:p>
          <a:p>
            <a:pPr>
              <a:buClr>
                <a:schemeClr val="tx1"/>
              </a:buClr>
              <a:buFontTx/>
              <a:buChar char="•"/>
            </a:pPr>
            <a:r>
              <a:rPr lang="en-US" sz="2200" dirty="0" smtClean="0">
                <a:effectLst/>
                <a:ea typeface="ＭＳ Ｐゴシック"/>
              </a:rPr>
              <a:t>The Federal Crime Victims’ Rights Act uses the term “victim” for claimants at all stages of the criminal justice process.</a:t>
            </a:r>
          </a:p>
          <a:p>
            <a:pPr>
              <a:buClr>
                <a:schemeClr val="tx1"/>
              </a:buClr>
              <a:buFontTx/>
              <a:buChar char="•"/>
            </a:pPr>
            <a:endParaRPr lang="en-US" sz="2200" dirty="0" smtClean="0">
              <a:effectLst/>
              <a:ea typeface="ＭＳ Ｐゴシック"/>
            </a:endParaRPr>
          </a:p>
        </p:txBody>
      </p:sp>
      <p:sp>
        <p:nvSpPr>
          <p:cNvPr id="4" name="Date Placeholder 3"/>
          <p:cNvSpPr txBox="1">
            <a:spLocks noGrp="1"/>
          </p:cNvSpPr>
          <p:nvPr/>
        </p:nvSpPr>
        <p:spPr>
          <a:xfrm>
            <a:off x="2352677" y="6278563"/>
            <a:ext cx="1152525" cy="457200"/>
          </a:xfrm>
          <a:prstGeom prst="rect">
            <a:avLst/>
          </a:prstGeom>
          <a:noFill/>
        </p:spPr>
        <p:txBody>
          <a:bodyPr/>
          <a:lstStyle/>
          <a:p>
            <a:pPr fontAlgn="auto">
              <a:spcBef>
                <a:spcPts val="0"/>
              </a:spcBef>
              <a:spcAft>
                <a:spcPts val="0"/>
              </a:spcAft>
              <a:defRPr/>
            </a:pPr>
            <a:endParaRPr lang="en-US">
              <a:solidFill>
                <a:srgbClr val="FFFFFF"/>
              </a:solidFill>
              <a:latin typeface="+mn-lt"/>
              <a:cs typeface="+mn-cs"/>
            </a:endParaRPr>
          </a:p>
        </p:txBody>
      </p:sp>
      <p:sp>
        <p:nvSpPr>
          <p:cNvPr id="5" name="Footer Placeholder 4"/>
          <p:cNvSpPr txBox="1">
            <a:spLocks noGrp="1"/>
          </p:cNvSpPr>
          <p:nvPr/>
        </p:nvSpPr>
        <p:spPr bwMode="auto">
          <a:xfrm>
            <a:off x="3219450" y="6278563"/>
            <a:ext cx="2895600" cy="457200"/>
          </a:xfrm>
          <a:prstGeom prst="rect">
            <a:avLst/>
          </a:prstGeom>
          <a:noFill/>
          <a:ln>
            <a:miter lim="800000"/>
            <a:headEnd/>
            <a:tailEnd/>
          </a:ln>
        </p:spPr>
        <p:txBody>
          <a:bodyPr anchor="b"/>
          <a:lstStyle/>
          <a:p>
            <a:pPr algn="ctr" fontAlgn="auto">
              <a:spcBef>
                <a:spcPts val="0"/>
              </a:spcBef>
              <a:spcAft>
                <a:spcPts val="0"/>
              </a:spcAft>
              <a:defRPr/>
            </a:pPr>
            <a:r>
              <a:rPr lang="en-US" sz="1200" dirty="0">
                <a:solidFill>
                  <a:srgbClr val="FFFFFF"/>
                </a:solidFill>
                <a:latin typeface="+mn-lt"/>
                <a:cs typeface="Arial" charset="0"/>
              </a:rPr>
              <a:t>Copyright © 2013 Legal Momentum</a:t>
            </a:r>
          </a:p>
        </p:txBody>
      </p:sp>
      <p:sp>
        <p:nvSpPr>
          <p:cNvPr id="6"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613C137C-CB0F-46F3-8E69-467A2D556CB4}" type="slidenum">
              <a:rPr lang="en-US" sz="1200">
                <a:solidFill>
                  <a:srgbClr val="FFFFFF"/>
                </a:solidFill>
                <a:latin typeface="+mn-lt"/>
                <a:cs typeface="Arial" charset="0"/>
              </a:rPr>
              <a:pPr algn="r" fontAlgn="auto">
                <a:spcBef>
                  <a:spcPts val="0"/>
                </a:spcBef>
                <a:spcAft>
                  <a:spcPts val="0"/>
                </a:spcAft>
                <a:defRPr/>
              </a:pPr>
              <a:t>15</a:t>
            </a:fld>
            <a:endParaRPr lang="en-US" sz="1200" dirty="0">
              <a:solidFill>
                <a:srgbClr val="FFFFFF"/>
              </a:solidFill>
              <a:latin typeface="+mn-lt"/>
              <a:cs typeface="Arial" charset="0"/>
            </a:endParaRPr>
          </a:p>
        </p:txBody>
      </p:sp>
      <p:sp>
        <p:nvSpPr>
          <p:cNvPr id="2" name="Footer Placeholder 1"/>
          <p:cNvSpPr>
            <a:spLocks noGrp="1"/>
          </p:cNvSpPr>
          <p:nvPr>
            <p:ph type="ftr" sz="quarter" idx="11"/>
          </p:nvPr>
        </p:nvSpPr>
        <p:spPr/>
        <p:txBody>
          <a:bodyPr/>
          <a:lstStyle/>
          <a:p>
            <a:pPr>
              <a:defRPr/>
            </a:pPr>
            <a:r>
              <a:rPr lang="en-US" smtClean="0"/>
              <a:t>Copyright © 2013 Legal Momentum </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EF0C7FCA-8CAE-4316-96CA-D9A2AE23521E}" type="slidenum">
              <a:rPr lang="en-US"/>
              <a:pPr>
                <a:defRPr/>
              </a:pPr>
              <a:t>16</a:t>
            </a:fld>
            <a:endParaRPr lang="en-US" dirty="0"/>
          </a:p>
        </p:txBody>
      </p:sp>
      <p:sp>
        <p:nvSpPr>
          <p:cNvPr id="29699" name="Title 1"/>
          <p:cNvSpPr>
            <a:spLocks noGrp="1"/>
          </p:cNvSpPr>
          <p:nvPr>
            <p:ph type="title"/>
          </p:nvPr>
        </p:nvSpPr>
        <p:spPr>
          <a:xfrm>
            <a:off x="342900" y="50800"/>
            <a:ext cx="8229600" cy="1143000"/>
          </a:xfrm>
        </p:spPr>
        <p:txBody>
          <a:bodyPr/>
          <a:lstStyle/>
          <a:p>
            <a:r>
              <a:rPr lang="en-US" smtClean="0">
                <a:effectLst/>
                <a:ea typeface="ＭＳ Ｐゴシック"/>
              </a:rPr>
              <a:t>Benefits of SANE Programs</a:t>
            </a:r>
          </a:p>
        </p:txBody>
      </p:sp>
      <p:sp>
        <p:nvSpPr>
          <p:cNvPr id="3" name="Content Placeholder 2"/>
          <p:cNvSpPr>
            <a:spLocks noGrp="1"/>
          </p:cNvSpPr>
          <p:nvPr>
            <p:ph idx="1"/>
          </p:nvPr>
        </p:nvSpPr>
        <p:spPr>
          <a:xfrm>
            <a:off x="457200" y="1193800"/>
            <a:ext cx="8115300" cy="4249738"/>
          </a:xfrm>
        </p:spPr>
        <p:txBody>
          <a:bodyPr/>
          <a:lstStyle/>
          <a:p>
            <a:pPr marL="609600" indent="-609600">
              <a:buFontTx/>
              <a:buChar char="•"/>
              <a:defRPr/>
            </a:pPr>
            <a:r>
              <a:rPr lang="en-US" sz="2600" dirty="0" smtClean="0">
                <a:effectLst/>
                <a:ea typeface="ＭＳ Ｐゴシック"/>
              </a:rPr>
              <a:t>Effective psychological, medical, and forensic services provided by a knowledgeable, sensitive and objective medical professional</a:t>
            </a:r>
          </a:p>
          <a:p>
            <a:pPr marL="609600" indent="-609600">
              <a:buFontTx/>
              <a:buChar char="•"/>
              <a:defRPr/>
            </a:pPr>
            <a:endParaRPr lang="en-US" sz="1800" dirty="0" smtClean="0">
              <a:effectLst/>
              <a:ea typeface="ＭＳ Ｐゴシック"/>
            </a:endParaRPr>
          </a:p>
          <a:p>
            <a:pPr marL="609600" indent="-609600">
              <a:buFontTx/>
              <a:buChar char="•"/>
              <a:defRPr/>
            </a:pPr>
            <a:r>
              <a:rPr lang="en-US" sz="2600" dirty="0" smtClean="0">
                <a:effectLst/>
                <a:ea typeface="ＭＳ Ｐゴシック"/>
              </a:rPr>
              <a:t>Integrating the medical and forensic exams spares the victims and minimizes </a:t>
            </a:r>
            <a:r>
              <a:rPr lang="en-US" sz="2600" dirty="0" err="1" smtClean="0">
                <a:effectLst/>
                <a:ea typeface="ＭＳ Ｐゴシック"/>
              </a:rPr>
              <a:t>retraumatization</a:t>
            </a:r>
            <a:endParaRPr lang="en-US" sz="2600" dirty="0" smtClean="0">
              <a:effectLst/>
              <a:ea typeface="ＭＳ Ｐゴシック"/>
            </a:endParaRPr>
          </a:p>
          <a:p>
            <a:pPr marL="609600" indent="-609600">
              <a:buFontTx/>
              <a:buChar char="•"/>
              <a:defRPr/>
            </a:pPr>
            <a:endParaRPr lang="en-US" sz="1800" dirty="0" smtClean="0">
              <a:effectLst/>
              <a:ea typeface="ＭＳ Ｐゴシック"/>
            </a:endParaRPr>
          </a:p>
          <a:p>
            <a:pPr marL="609600" indent="-609600">
              <a:buFontTx/>
              <a:buChar char="•"/>
              <a:defRPr/>
            </a:pPr>
            <a:r>
              <a:rPr lang="en-US" sz="2600" dirty="0" smtClean="0">
                <a:effectLst/>
                <a:ea typeface="ＭＳ Ｐゴシック"/>
              </a:rPr>
              <a:t>Examiner knows how to conduct the forensic medical evidence examination and is available to testify in court if necessary</a:t>
            </a:r>
            <a:endParaRPr lang="en-US" sz="2600" dirty="0" smtClean="0">
              <a:ea typeface="ＭＳ Ｐゴシック"/>
            </a:endParaRPr>
          </a:p>
        </p:txBody>
      </p:sp>
      <p:sp>
        <p:nvSpPr>
          <p:cNvPr id="19461"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B7EB947A-1081-4DC9-B2AE-71D19A6C73D8}" type="slidenum">
              <a:rPr lang="en-US" sz="1200">
                <a:solidFill>
                  <a:srgbClr val="FFFFFF"/>
                </a:solidFill>
                <a:latin typeface="+mn-lt"/>
                <a:cs typeface="Arial" charset="0"/>
              </a:rPr>
              <a:pPr algn="r">
                <a:defRPr/>
              </a:pPr>
              <a:t>16</a:t>
            </a:fld>
            <a:endParaRPr lang="en-US" sz="1200">
              <a:solidFill>
                <a:srgbClr val="FFFFFF"/>
              </a:solidFill>
              <a:latin typeface="+mn-lt"/>
              <a:cs typeface="Arial" charset="0"/>
            </a:endParaRPr>
          </a:p>
        </p:txBody>
      </p:sp>
      <p:sp>
        <p:nvSpPr>
          <p:cNvPr id="29704" name="TextBox 7"/>
          <p:cNvSpPr txBox="1">
            <a:spLocks noChangeArrowheads="1"/>
          </p:cNvSpPr>
          <p:nvPr/>
        </p:nvSpPr>
        <p:spPr bwMode="auto">
          <a:xfrm>
            <a:off x="1509714" y="5632450"/>
            <a:ext cx="7177087" cy="1107996"/>
          </a:xfrm>
          <a:prstGeom prst="rect">
            <a:avLst/>
          </a:prstGeom>
          <a:noFill/>
          <a:ln w="9525">
            <a:noFill/>
            <a:miter lim="800000"/>
            <a:headEnd/>
            <a:tailEnd/>
          </a:ln>
        </p:spPr>
        <p:txBody>
          <a:bodyPr>
            <a:spAutoFit/>
          </a:bodyPr>
          <a:lstStyle/>
          <a:p>
            <a:pPr marL="609600" indent="-609600">
              <a:buFont typeface="Arial" pitchFamily="34" charset="0"/>
              <a:buNone/>
            </a:pPr>
            <a:r>
              <a:rPr lang="en-US" sz="1200" b="1" dirty="0" smtClean="0">
                <a:ea typeface="ＭＳ Ｐゴシック"/>
                <a:cs typeface="ＭＳ Ｐゴシック"/>
              </a:rPr>
              <a:t>Sources:</a:t>
            </a:r>
            <a:r>
              <a:rPr lang="en-US" sz="1200" dirty="0" smtClean="0">
                <a:ea typeface="ＭＳ Ｐゴシック"/>
                <a:cs typeface="ＭＳ Ｐゴシック"/>
              </a:rPr>
              <a:t> TK </a:t>
            </a:r>
            <a:r>
              <a:rPr lang="en-US" sz="1200" dirty="0">
                <a:ea typeface="ＭＳ Ｐゴシック"/>
                <a:cs typeface="ＭＳ Ｐゴシック"/>
              </a:rPr>
              <a:t>Logan, </a:t>
            </a:r>
            <a:r>
              <a:rPr lang="en-US" sz="1200" dirty="0" smtClean="0">
                <a:ea typeface="ＭＳ Ｐゴシック"/>
                <a:cs typeface="ＭＳ Ｐゴシック"/>
              </a:rPr>
              <a:t>Jennifer </a:t>
            </a:r>
            <a:r>
              <a:rPr lang="en-US" sz="1200" dirty="0">
                <a:ea typeface="ＭＳ Ｐゴシック"/>
                <a:cs typeface="ＭＳ Ｐゴシック"/>
              </a:rPr>
              <a:t>Cole, </a:t>
            </a:r>
            <a:r>
              <a:rPr lang="en-US" sz="1200" dirty="0" smtClean="0">
                <a:ea typeface="ＭＳ Ｐゴシック"/>
                <a:cs typeface="ＭＳ Ｐゴシック"/>
              </a:rPr>
              <a:t>&amp; Anita </a:t>
            </a:r>
            <a:r>
              <a:rPr lang="en-US" sz="1200" dirty="0" err="1">
                <a:ea typeface="ＭＳ Ｐゴシック"/>
                <a:cs typeface="ＭＳ Ｐゴシック"/>
              </a:rPr>
              <a:t>Capillo</a:t>
            </a:r>
            <a:r>
              <a:rPr lang="en-US" sz="1200" dirty="0">
                <a:ea typeface="ＭＳ Ｐゴシック"/>
                <a:cs typeface="ＭＳ Ｐゴシック"/>
              </a:rPr>
              <a:t>, </a:t>
            </a:r>
            <a:r>
              <a:rPr lang="en-US" sz="1200" i="1" dirty="0">
                <a:ea typeface="ＭＳ Ｐゴシック"/>
                <a:cs typeface="ＭＳ Ｐゴシック"/>
              </a:rPr>
              <a:t>Sexual Assault Nurse Examiner Program Characteristics, Barriers, and Lessons Learned.</a:t>
            </a:r>
            <a:r>
              <a:rPr lang="en-US" sz="1200" dirty="0">
                <a:ea typeface="ＭＳ Ｐゴシック"/>
                <a:cs typeface="ＭＳ Ｐゴシック"/>
              </a:rPr>
              <a:t> 3</a:t>
            </a:r>
            <a:r>
              <a:rPr lang="en-US" sz="1200" dirty="0" smtClean="0">
                <a:ea typeface="ＭＳ Ｐゴシック"/>
                <a:cs typeface="ＭＳ Ｐゴシック"/>
              </a:rPr>
              <a:t> </a:t>
            </a:r>
            <a:r>
              <a:rPr lang="en-US" sz="1200" cap="small" dirty="0" smtClean="0">
                <a:ea typeface="ＭＳ Ｐゴシック"/>
                <a:cs typeface="ＭＳ Ｐゴシック"/>
              </a:rPr>
              <a:t>Journal of Forensic Nursing </a:t>
            </a:r>
            <a:r>
              <a:rPr lang="en-US" sz="1200" dirty="0" smtClean="0">
                <a:ea typeface="ＭＳ Ｐゴシック"/>
                <a:cs typeface="ＭＳ Ｐゴシック"/>
              </a:rPr>
              <a:t>24 (</a:t>
            </a:r>
            <a:r>
              <a:rPr lang="en-US" sz="1200" dirty="0">
                <a:ea typeface="ＭＳ Ｐゴシック"/>
                <a:cs typeface="ＭＳ Ｐゴシック"/>
              </a:rPr>
              <a:t>2007</a:t>
            </a:r>
            <a:r>
              <a:rPr lang="en-US" sz="1200" dirty="0" smtClean="0">
                <a:ea typeface="ＭＳ Ｐゴシック"/>
                <a:cs typeface="ＭＳ Ｐゴシック"/>
              </a:rPr>
              <a:t>); </a:t>
            </a:r>
            <a:endParaRPr lang="en-US" sz="1200" dirty="0">
              <a:ea typeface="ＭＳ Ｐゴシック"/>
              <a:cs typeface="ＭＳ Ｐゴシック"/>
            </a:endParaRPr>
          </a:p>
          <a:p>
            <a:pPr marL="609600" indent="-609600"/>
            <a:r>
              <a:rPr lang="en-US" sz="1200" dirty="0" smtClean="0">
                <a:ea typeface="ＭＳ Ｐゴシック"/>
                <a:cs typeface="ＭＳ Ｐゴシック"/>
              </a:rPr>
              <a:t>Linda A</a:t>
            </a:r>
            <a:r>
              <a:rPr lang="en-US" sz="1200" dirty="0">
                <a:ea typeface="ＭＳ Ｐゴシック"/>
                <a:cs typeface="ＭＳ Ｐゴシック"/>
              </a:rPr>
              <a:t>. </a:t>
            </a:r>
            <a:r>
              <a:rPr lang="en-US" sz="1200" dirty="0" err="1" smtClean="0">
                <a:ea typeface="ＭＳ Ｐゴシック"/>
                <a:cs typeface="ＭＳ Ｐゴシック"/>
              </a:rPr>
              <a:t>Hutson</a:t>
            </a:r>
            <a:r>
              <a:rPr lang="en-US" sz="1200" dirty="0">
                <a:ea typeface="ＭＳ Ｐゴシック"/>
                <a:cs typeface="ＭＳ Ｐゴシック"/>
              </a:rPr>
              <a:t>, </a:t>
            </a:r>
            <a:r>
              <a:rPr lang="en-US" sz="1200" i="1" dirty="0" smtClean="0"/>
              <a:t>Development of Sexual Assault Nurse Examiner Programs</a:t>
            </a:r>
            <a:r>
              <a:rPr lang="en-US" sz="1200" dirty="0" smtClean="0"/>
              <a:t>, 37 </a:t>
            </a:r>
            <a:r>
              <a:rPr lang="en-US" sz="1200" dirty="0" err="1" smtClean="0"/>
              <a:t>Nurs</a:t>
            </a:r>
            <a:r>
              <a:rPr lang="en-US" sz="1200" dirty="0" smtClean="0"/>
              <a:t>. </a:t>
            </a:r>
            <a:r>
              <a:rPr lang="en-US" sz="1200" dirty="0" err="1" smtClean="0"/>
              <a:t>Clin</a:t>
            </a:r>
            <a:r>
              <a:rPr lang="en-US" sz="1200" dirty="0" smtClean="0"/>
              <a:t>. North Am. 79 (2002)</a:t>
            </a:r>
          </a:p>
          <a:p>
            <a:pPr marL="609600" indent="-609600">
              <a:buFont typeface="Arial" pitchFamily="34" charset="0"/>
              <a:buNone/>
            </a:pPr>
            <a:endParaRPr lang="en-US" dirty="0"/>
          </a:p>
        </p:txBody>
      </p:sp>
      <p:sp>
        <p:nvSpPr>
          <p:cNvPr id="2" name="Footer Placeholder 1"/>
          <p:cNvSpPr>
            <a:spLocks noGrp="1"/>
          </p:cNvSpPr>
          <p:nvPr>
            <p:ph type="ftr" sz="quarter" idx="11"/>
          </p:nvPr>
        </p:nvSpPr>
        <p:spPr/>
        <p:txBody>
          <a:bodyPr/>
          <a:lstStyle/>
          <a:p>
            <a:pPr>
              <a:defRPr/>
            </a:pPr>
            <a:r>
              <a:rPr lang="en-US" dirty="0" smtClean="0"/>
              <a:t>Copyright © 2013 Legal Momentum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E62A9425-512D-467E-996C-C9FA24619F78}" type="slidenum">
              <a:rPr lang="en-US"/>
              <a:pPr>
                <a:defRPr/>
              </a:pPr>
              <a:t>17</a:t>
            </a:fld>
            <a:endParaRPr lang="en-US" dirty="0"/>
          </a:p>
        </p:txBody>
      </p:sp>
      <p:sp>
        <p:nvSpPr>
          <p:cNvPr id="3" name="Content Placeholder 2"/>
          <p:cNvSpPr>
            <a:spLocks noGrp="1"/>
          </p:cNvSpPr>
          <p:nvPr>
            <p:ph idx="1"/>
          </p:nvPr>
        </p:nvSpPr>
        <p:spPr>
          <a:xfrm>
            <a:off x="987425" y="1379539"/>
            <a:ext cx="7699375" cy="4530725"/>
          </a:xfrm>
        </p:spPr>
        <p:txBody>
          <a:bodyPr/>
          <a:lstStyle/>
          <a:p>
            <a:pPr>
              <a:buFont typeface="Arial" pitchFamily="34" charset="0"/>
              <a:buNone/>
              <a:defRPr/>
            </a:pPr>
            <a:endParaRPr lang="en-US" dirty="0" smtClean="0">
              <a:effectLst/>
              <a:ea typeface="ＭＳ Ｐゴシック"/>
            </a:endParaRPr>
          </a:p>
          <a:p>
            <a:pPr>
              <a:buFont typeface="Arial" pitchFamily="34" charset="0"/>
              <a:buNone/>
              <a:defRPr/>
            </a:pPr>
            <a:endParaRPr lang="en-US" dirty="0" smtClean="0">
              <a:effectLst/>
              <a:ea typeface="ＭＳ Ｐゴシック"/>
            </a:endParaRPr>
          </a:p>
          <a:p>
            <a:pPr>
              <a:buFont typeface="Arial" pitchFamily="34" charset="0"/>
              <a:buNone/>
              <a:defRPr/>
            </a:pPr>
            <a:r>
              <a:rPr lang="en-US" sz="2600" dirty="0" smtClean="0">
                <a:effectLst/>
                <a:ea typeface="ＭＳ Ｐゴシック"/>
              </a:rPr>
              <a:t>	“For individuals who experience this horrendous crime, having a positive experience with the criminal justice and health care systems can contribute greatly to their overall healing.” </a:t>
            </a:r>
          </a:p>
          <a:p>
            <a:pPr>
              <a:buFont typeface="Arial" pitchFamily="34" charset="0"/>
              <a:buNone/>
              <a:defRPr/>
            </a:pPr>
            <a:endParaRPr lang="en-US" sz="2600" dirty="0" smtClean="0">
              <a:ea typeface="ＭＳ Ｐゴシック"/>
            </a:endParaRPr>
          </a:p>
          <a:p>
            <a:pPr>
              <a:buNone/>
              <a:defRPr/>
            </a:pPr>
            <a:r>
              <a:rPr lang="en-US" sz="1200" dirty="0" smtClean="0">
                <a:effectLst/>
                <a:ea typeface="ＭＳ Ｐゴシック"/>
              </a:rPr>
              <a:t>	</a:t>
            </a:r>
            <a:r>
              <a:rPr lang="en-US" sz="1200" b="1" dirty="0" smtClean="0">
                <a:effectLst/>
                <a:ea typeface="ＭＳ Ｐゴシック"/>
              </a:rPr>
              <a:t>Source: </a:t>
            </a:r>
            <a:r>
              <a:rPr lang="en-US" sz="1200" cap="small" dirty="0" smtClean="0">
                <a:effectLst/>
              </a:rPr>
              <a:t>Office on Violence Against Women, U.S. Department of Justice,</a:t>
            </a:r>
            <a:r>
              <a:rPr lang="en-US" sz="1200" b="1" cap="small" dirty="0" smtClean="0">
                <a:effectLst/>
                <a:ea typeface="ＭＳ Ｐゴシック"/>
              </a:rPr>
              <a:t> </a:t>
            </a:r>
            <a:r>
              <a:rPr lang="en-US" sz="1200" cap="small" dirty="0" smtClean="0">
                <a:effectLst/>
                <a:ea typeface="ＭＳ Ｐゴシック"/>
              </a:rPr>
              <a:t>A National Protocol for Sexual Assault Medical Forensic Examinations</a:t>
            </a:r>
            <a:r>
              <a:rPr lang="en-US" sz="1200" i="1" cap="small" dirty="0" smtClean="0">
                <a:effectLst/>
                <a:ea typeface="ＭＳ Ｐゴシック"/>
              </a:rPr>
              <a:t> </a:t>
            </a:r>
            <a:r>
              <a:rPr lang="en-US" sz="1200" dirty="0" smtClean="0">
                <a:effectLst/>
                <a:ea typeface="ＭＳ Ｐゴシック"/>
              </a:rPr>
              <a:t>52 (2</a:t>
            </a:r>
            <a:r>
              <a:rPr lang="en-US" sz="1200" baseline="30000" dirty="0" smtClean="0">
                <a:effectLst/>
                <a:ea typeface="ＭＳ Ｐゴシック"/>
              </a:rPr>
              <a:t>nd</a:t>
            </a:r>
            <a:r>
              <a:rPr lang="en-US" sz="1200" dirty="0" smtClean="0">
                <a:effectLst/>
                <a:ea typeface="ＭＳ Ｐゴシック"/>
              </a:rPr>
              <a:t> ed. 2013), </a:t>
            </a:r>
            <a:r>
              <a:rPr lang="en-US" sz="1200" i="1" dirty="0" smtClean="0">
                <a:effectLst/>
                <a:ea typeface="ＭＳ Ｐゴシック"/>
              </a:rPr>
              <a:t>available at </a:t>
            </a:r>
            <a:r>
              <a:rPr lang="en-US" sz="1200" dirty="0" smtClean="0">
                <a:effectLst/>
                <a:ea typeface="ＭＳ Ｐゴシック"/>
                <a:hlinkClick r:id="rId3"/>
              </a:rPr>
              <a:t>http://ncjrs.gov/pdffiles1/ovw/206554.pdf</a:t>
            </a:r>
            <a:r>
              <a:rPr lang="en-US" sz="1200" dirty="0" smtClean="0">
                <a:effectLst/>
                <a:ea typeface="ＭＳ Ｐゴシック"/>
              </a:rPr>
              <a:t>. </a:t>
            </a:r>
          </a:p>
        </p:txBody>
      </p:sp>
      <p:sp>
        <p:nvSpPr>
          <p:cNvPr id="25604"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BF63CE11-EC29-4AA7-A577-7698917D75E9}" type="slidenum">
              <a:rPr lang="en-US" sz="1200">
                <a:solidFill>
                  <a:srgbClr val="FFFFFF"/>
                </a:solidFill>
                <a:latin typeface="+mn-lt"/>
                <a:cs typeface="Arial" charset="0"/>
              </a:rPr>
              <a:pPr algn="r">
                <a:defRPr/>
              </a:pPr>
              <a:t>17</a:t>
            </a:fld>
            <a:endParaRPr lang="en-US" sz="1200">
              <a:solidFill>
                <a:srgbClr val="FFFFFF"/>
              </a:solidFill>
              <a:latin typeface="+mn-lt"/>
              <a:cs typeface="Arial" charset="0"/>
            </a:endParaRPr>
          </a:p>
        </p:txBody>
      </p:sp>
      <p:sp>
        <p:nvSpPr>
          <p:cNvPr id="30727" name="Text Box 6"/>
          <p:cNvSpPr txBox="1">
            <a:spLocks noChangeArrowheads="1"/>
          </p:cNvSpPr>
          <p:nvPr/>
        </p:nvSpPr>
        <p:spPr bwMode="auto">
          <a:xfrm>
            <a:off x="987425" y="217489"/>
            <a:ext cx="7169150" cy="2123658"/>
          </a:xfrm>
          <a:prstGeom prst="rect">
            <a:avLst/>
          </a:prstGeom>
          <a:noFill/>
          <a:ln w="9525">
            <a:noFill/>
            <a:miter lim="800000"/>
            <a:headEnd/>
            <a:tailEnd/>
          </a:ln>
        </p:spPr>
        <p:txBody>
          <a:bodyPr>
            <a:spAutoFit/>
          </a:bodyPr>
          <a:lstStyle/>
          <a:p>
            <a:pPr algn="ctr" defTabSz="914400">
              <a:spcBef>
                <a:spcPct val="50000"/>
              </a:spcBef>
            </a:pPr>
            <a:r>
              <a:rPr lang="en-US" sz="4400" dirty="0">
                <a:solidFill>
                  <a:schemeClr val="tx2"/>
                </a:solidFill>
              </a:rPr>
              <a:t>Medical Forensic Sexual Assault Examinations are Part of the Healing Process </a:t>
            </a:r>
          </a:p>
        </p:txBody>
      </p:sp>
      <p:sp>
        <p:nvSpPr>
          <p:cNvPr id="2" name="Footer Placeholder 1"/>
          <p:cNvSpPr>
            <a:spLocks noGrp="1"/>
          </p:cNvSpPr>
          <p:nvPr>
            <p:ph type="ftr" sz="quarter" idx="11"/>
          </p:nvPr>
        </p:nvSpPr>
        <p:spPr/>
        <p:txBody>
          <a:bodyPr/>
          <a:lstStyle/>
          <a:p>
            <a:pPr>
              <a:defRPr/>
            </a:pPr>
            <a:r>
              <a:rPr lang="en-US" smtClean="0"/>
              <a:t>Copyright © 2013 Legal Momentum </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pPr>
              <a:defRPr/>
            </a:pPr>
            <a:endParaRPr lang="en-US"/>
          </a:p>
        </p:txBody>
      </p:sp>
      <p:sp>
        <p:nvSpPr>
          <p:cNvPr id="14339" name="Title 6"/>
          <p:cNvSpPr>
            <a:spLocks noGrp="1"/>
          </p:cNvSpPr>
          <p:nvPr>
            <p:ph type="ctrTitle"/>
          </p:nvPr>
        </p:nvSpPr>
        <p:spPr>
          <a:xfrm>
            <a:off x="685800" y="1303338"/>
            <a:ext cx="7772400" cy="2201862"/>
          </a:xfrm>
        </p:spPr>
        <p:txBody>
          <a:bodyPr/>
          <a:lstStyle/>
          <a:p>
            <a:r>
              <a:rPr lang="en-US" sz="4800" dirty="0" smtClean="0">
                <a:effectLst/>
                <a:ea typeface="ＭＳ Ｐゴシック"/>
              </a:rPr>
              <a:t>Medical Forensic Sexual Assault Examinations</a:t>
            </a:r>
            <a:br>
              <a:rPr lang="en-US" sz="4800" dirty="0" smtClean="0">
                <a:effectLst/>
                <a:ea typeface="ＭＳ Ｐゴシック"/>
              </a:rPr>
            </a:br>
            <a:r>
              <a:rPr lang="en-US" sz="4800" dirty="0" smtClean="0">
                <a:effectLst/>
                <a:ea typeface="ＭＳ Ｐゴシック"/>
              </a:rPr>
              <a:t>and</a:t>
            </a:r>
            <a:br>
              <a:rPr lang="en-US" sz="4800" dirty="0" smtClean="0">
                <a:effectLst/>
                <a:ea typeface="ＭＳ Ｐゴシック"/>
              </a:rPr>
            </a:br>
            <a:r>
              <a:rPr lang="en-US" sz="4800" dirty="0" smtClean="0">
                <a:effectLst/>
                <a:ea typeface="ＭＳ Ｐゴシック"/>
              </a:rPr>
              <a:t> Evidence Collection Kits</a:t>
            </a:r>
          </a:p>
        </p:txBody>
      </p:sp>
      <p:sp>
        <p:nvSpPr>
          <p:cNvPr id="16387" name="Footer Placeholder 4"/>
          <p:cNvSpPr>
            <a:spLocks noGrp="1"/>
          </p:cNvSpPr>
          <p:nvPr>
            <p:ph type="ftr" sz="quarter" idx="10"/>
          </p:nvPr>
        </p:nvSpPr>
        <p:spPr/>
        <p:txBody>
          <a:bodyPr/>
          <a:lstStyle/>
          <a:p>
            <a:pPr fontAlgn="base">
              <a:spcBef>
                <a:spcPct val="0"/>
              </a:spcBef>
              <a:spcAft>
                <a:spcPct val="0"/>
              </a:spcAft>
              <a:defRPr/>
            </a:pPr>
            <a:r>
              <a:rPr lang="en-US" smtClean="0"/>
              <a:t>Copyright © 2013 Legal Momentum</a:t>
            </a:r>
            <a:endParaRPr lang="en-US" dirty="0"/>
          </a:p>
        </p:txBody>
      </p:sp>
      <p:sp>
        <p:nvSpPr>
          <p:cNvPr id="16388" name="Slide Number Placeholder 5"/>
          <p:cNvSpPr>
            <a:spLocks noGrp="1"/>
          </p:cNvSpPr>
          <p:nvPr>
            <p:ph type="sldNum" sz="quarter" idx="11"/>
          </p:nvPr>
        </p:nvSpPr>
        <p:spPr/>
        <p:txBody>
          <a:bodyPr/>
          <a:lstStyle/>
          <a:p>
            <a:pPr fontAlgn="base">
              <a:spcBef>
                <a:spcPct val="0"/>
              </a:spcBef>
              <a:spcAft>
                <a:spcPct val="0"/>
              </a:spcAft>
              <a:defRPr/>
            </a:pPr>
            <a:fld id="{AA63977F-5C27-4175-B721-36115D198104}" type="slidenum">
              <a:rPr lang="en-US" smtClean="0"/>
              <a:pPr fontAlgn="base">
                <a:spcBef>
                  <a:spcPct val="0"/>
                </a:spcBef>
                <a:spcAft>
                  <a:spcPct val="0"/>
                </a:spcAft>
                <a:defRPr/>
              </a:pPr>
              <a:t>18</a:t>
            </a:fld>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42901" y="273050"/>
            <a:ext cx="8653463" cy="1143000"/>
          </a:xfrm>
        </p:spPr>
        <p:txBody>
          <a:bodyPr/>
          <a:lstStyle/>
          <a:p>
            <a:r>
              <a:rPr lang="en-US" dirty="0" smtClean="0">
                <a:effectLst/>
                <a:ea typeface="ＭＳ Ｐゴシック"/>
              </a:rPr>
              <a:t>Medical Forensic </a:t>
            </a:r>
            <a:r>
              <a:rPr lang="en-US" dirty="0">
                <a:effectLst/>
                <a:ea typeface="ＭＳ Ｐゴシック"/>
              </a:rPr>
              <a:t>Sexual Assault </a:t>
            </a:r>
            <a:r>
              <a:rPr lang="en-US" dirty="0" smtClean="0">
                <a:effectLst/>
                <a:ea typeface="ＭＳ Ｐゴシック"/>
              </a:rPr>
              <a:t>Examinations</a:t>
            </a:r>
          </a:p>
        </p:txBody>
      </p:sp>
      <p:sp>
        <p:nvSpPr>
          <p:cNvPr id="15363" name="Content Placeholder 2"/>
          <p:cNvSpPr>
            <a:spLocks noGrp="1"/>
          </p:cNvSpPr>
          <p:nvPr>
            <p:ph idx="1"/>
          </p:nvPr>
        </p:nvSpPr>
        <p:spPr>
          <a:xfrm>
            <a:off x="457200" y="2003426"/>
            <a:ext cx="8229600" cy="4530725"/>
          </a:xfrm>
        </p:spPr>
        <p:txBody>
          <a:bodyPr/>
          <a:lstStyle/>
          <a:p>
            <a:r>
              <a:rPr lang="en-US" sz="2600" dirty="0" smtClean="0">
                <a:effectLst/>
                <a:ea typeface="ＭＳ Ｐゴシック"/>
              </a:rPr>
              <a:t>Examination is guided by the </a:t>
            </a:r>
            <a:r>
              <a:rPr lang="en-US" sz="2600" i="1" dirty="0" smtClean="0">
                <a:effectLst/>
                <a:ea typeface="ＭＳ Ｐゴシック"/>
              </a:rPr>
              <a:t>National Protocol for Sexual Assault Medical Forensic Examinations</a:t>
            </a:r>
            <a:r>
              <a:rPr lang="en-US" sz="2600" dirty="0" smtClean="0">
                <a:effectLst/>
                <a:ea typeface="ＭＳ Ｐゴシック"/>
              </a:rPr>
              <a:t> (2d  ed., 2013) or a local protocol</a:t>
            </a:r>
          </a:p>
          <a:p>
            <a:r>
              <a:rPr lang="en-US" sz="2600" dirty="0" smtClean="0">
                <a:effectLst/>
                <a:ea typeface="ＭＳ Ｐゴシック"/>
              </a:rPr>
              <a:t>Examination is lengthy, invasive, and requires exacting attention to detail. </a:t>
            </a:r>
          </a:p>
          <a:p>
            <a:r>
              <a:rPr lang="en-US" sz="2600" dirty="0" smtClean="0">
                <a:effectLst/>
                <a:ea typeface="ＭＳ Ｐゴシック"/>
              </a:rPr>
              <a:t>Medical issues and treatment needs always take priority over forensic exam and evidence collection</a:t>
            </a: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505A6219-DF35-4B64-9DB8-FFFCD7BB65BF}"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Topics Covered</a:t>
            </a:r>
            <a:endParaRPr lang="en-US" dirty="0">
              <a:effectLst/>
            </a:endParaRPr>
          </a:p>
        </p:txBody>
      </p:sp>
      <p:sp>
        <p:nvSpPr>
          <p:cNvPr id="3" name="Content Placeholder 2"/>
          <p:cNvSpPr>
            <a:spLocks noGrp="1"/>
          </p:cNvSpPr>
          <p:nvPr>
            <p:ph idx="1"/>
          </p:nvPr>
        </p:nvSpPr>
        <p:spPr/>
        <p:txBody>
          <a:bodyPr/>
          <a:lstStyle/>
          <a:p>
            <a:pPr marL="571500" indent="-571500">
              <a:buFont typeface="+mj-lt"/>
              <a:buAutoNum type="romanUcPeriod"/>
            </a:pPr>
            <a:r>
              <a:rPr lang="en-US" sz="2600" dirty="0" smtClean="0">
                <a:effectLst/>
              </a:rPr>
              <a:t>Need for Medical Forensic Sexual Assault Examinations; SANE Program History and Training</a:t>
            </a:r>
          </a:p>
          <a:p>
            <a:pPr marL="571500" indent="-571500">
              <a:buFont typeface="+mj-lt"/>
              <a:buAutoNum type="romanUcPeriod"/>
            </a:pPr>
            <a:r>
              <a:rPr lang="en-US" sz="2600" dirty="0" smtClean="0">
                <a:effectLst/>
              </a:rPr>
              <a:t>Medical Forensic Sexual Assault Examinations and Evidence Collection Kits</a:t>
            </a:r>
          </a:p>
          <a:p>
            <a:pPr marL="571500" indent="-571500">
              <a:buFont typeface="+mj-lt"/>
              <a:buAutoNum type="romanUcPeriod"/>
            </a:pPr>
            <a:r>
              <a:rPr lang="en-US" sz="2600" dirty="0" smtClean="0">
                <a:effectLst/>
              </a:rPr>
              <a:t>Suspect Examinations</a:t>
            </a:r>
          </a:p>
          <a:p>
            <a:pPr marL="571500" indent="-571500">
              <a:buFont typeface="+mj-lt"/>
              <a:buAutoNum type="romanUcPeriod"/>
            </a:pPr>
            <a:r>
              <a:rPr lang="en-US" sz="2600" dirty="0" smtClean="0">
                <a:effectLst/>
              </a:rPr>
              <a:t>Telemedicine</a:t>
            </a:r>
          </a:p>
          <a:p>
            <a:pPr marL="571500" indent="-571500">
              <a:buFont typeface="+mj-lt"/>
              <a:buAutoNum type="romanUcPeriod"/>
            </a:pPr>
            <a:r>
              <a:rPr lang="en-US" sz="2600" dirty="0" smtClean="0">
                <a:effectLst/>
              </a:rPr>
              <a:t>SANEs in the Courtroom</a:t>
            </a:r>
          </a:p>
          <a:p>
            <a:pPr marL="571500" indent="-571500">
              <a:buFont typeface="+mj-lt"/>
              <a:buAutoNum type="romanUcPeriod"/>
            </a:pPr>
            <a:r>
              <a:rPr lang="en-US" sz="2600" dirty="0" smtClean="0">
                <a:effectLst/>
              </a:rPr>
              <a:t>Recommendations for Judges</a:t>
            </a:r>
          </a:p>
          <a:p>
            <a:pPr marL="571500" indent="-571500">
              <a:buFont typeface="+mj-lt"/>
              <a:buAutoNum type="romanUcPeriod"/>
            </a:pPr>
            <a:r>
              <a:rPr lang="en-US" sz="2600" dirty="0" smtClean="0">
                <a:effectLst/>
              </a:rPr>
              <a:t>Case Study and Decision Making Exercises</a:t>
            </a:r>
            <a:endParaRPr lang="en-US" sz="2600" dirty="0">
              <a:effectLst/>
            </a:endParaRPr>
          </a:p>
        </p:txBody>
      </p:sp>
      <p:sp>
        <p:nvSpPr>
          <p:cNvPr id="5" name="Footer Placeholder 4"/>
          <p:cNvSpPr>
            <a:spLocks noGrp="1"/>
          </p:cNvSpPr>
          <p:nvPr>
            <p:ph type="ftr" sz="quarter" idx="11"/>
          </p:nvPr>
        </p:nvSpPr>
        <p:spPr/>
        <p:txBody>
          <a:bodyPr/>
          <a:lstStyle/>
          <a:p>
            <a:pPr>
              <a:defRPr/>
            </a:pPr>
            <a:r>
              <a:rPr lang="en-US" smtClean="0"/>
              <a:t>Copyright © 2013 Legal Momentum </a:t>
            </a:r>
            <a:endParaRPr lang="en-US"/>
          </a:p>
        </p:txBody>
      </p:sp>
      <p:sp>
        <p:nvSpPr>
          <p:cNvPr id="6" name="Slide Number Placeholder 5"/>
          <p:cNvSpPr>
            <a:spLocks noGrp="1"/>
          </p:cNvSpPr>
          <p:nvPr>
            <p:ph type="sldNum" sz="quarter" idx="12"/>
          </p:nvPr>
        </p:nvSpPr>
        <p:spPr/>
        <p:txBody>
          <a:bodyPr/>
          <a:lstStyle/>
          <a:p>
            <a:pPr>
              <a:defRPr/>
            </a:pPr>
            <a:fld id="{7E28BF5D-F7DE-4D80-9839-B4221ED7705D}" type="slidenum">
              <a:rPr lang="en-US" smtClean="0"/>
              <a:pPr>
                <a:defRPr/>
              </a:pPr>
              <a:t>2</a:t>
            </a:fld>
            <a:endParaRPr lang="en-US" dirty="0"/>
          </a:p>
        </p:txBody>
      </p:sp>
    </p:spTree>
    <p:extLst>
      <p:ext uri="{BB962C8B-B14F-4D97-AF65-F5344CB8AC3E}">
        <p14:creationId xmlns="" xmlns:p14="http://schemas.microsoft.com/office/powerpoint/2010/main" val="217106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65100" y="457200"/>
            <a:ext cx="8801100" cy="1143000"/>
          </a:xfrm>
        </p:spPr>
        <p:txBody>
          <a:bodyPr/>
          <a:lstStyle/>
          <a:p>
            <a:r>
              <a:rPr lang="en-US" dirty="0" smtClean="0">
                <a:effectLst/>
                <a:ea typeface="ＭＳ Ｐゴシック"/>
              </a:rPr>
              <a:t>Comprehensive Sexual Assault Assessment Form </a:t>
            </a:r>
          </a:p>
        </p:txBody>
      </p:sp>
      <p:sp>
        <p:nvSpPr>
          <p:cNvPr id="16387" name="Content Placeholder 2"/>
          <p:cNvSpPr>
            <a:spLocks noGrp="1"/>
          </p:cNvSpPr>
          <p:nvPr>
            <p:ph idx="1"/>
          </p:nvPr>
        </p:nvSpPr>
        <p:spPr>
          <a:xfrm>
            <a:off x="457200" y="1997076"/>
            <a:ext cx="8229600" cy="4530725"/>
          </a:xfrm>
        </p:spPr>
        <p:txBody>
          <a:bodyPr/>
          <a:lstStyle/>
          <a:p>
            <a:r>
              <a:rPr lang="en-US" sz="2600" dirty="0" smtClean="0">
                <a:effectLst/>
                <a:ea typeface="ＭＳ Ｐゴシック"/>
              </a:rPr>
              <a:t>All steps of the exam are recorded on a comprehensive Sexual Assault Assessment Form, usually specific to the jurisdiction</a:t>
            </a:r>
          </a:p>
          <a:p>
            <a:endParaRPr lang="en-US" sz="2600" dirty="0" smtClean="0">
              <a:effectLst/>
              <a:ea typeface="ＭＳ Ｐゴシック"/>
            </a:endParaRPr>
          </a:p>
          <a:p>
            <a:r>
              <a:rPr lang="en-US" sz="2600" dirty="0" smtClean="0">
                <a:effectLst/>
                <a:ea typeface="ＭＳ Ｐゴシック"/>
              </a:rPr>
              <a:t>SANE records:</a:t>
            </a:r>
          </a:p>
          <a:p>
            <a:pPr lvl="1"/>
            <a:r>
              <a:rPr lang="en-US" sz="2600" dirty="0" smtClean="0">
                <a:effectLst/>
              </a:rPr>
              <a:t> Patient’s consent or non-consent to each step of the exam</a:t>
            </a:r>
          </a:p>
          <a:p>
            <a:pPr lvl="1"/>
            <a:endParaRPr lang="en-US" sz="1800" dirty="0" smtClean="0">
              <a:effectLst/>
            </a:endParaRPr>
          </a:p>
          <a:p>
            <a:pPr lvl="1"/>
            <a:r>
              <a:rPr lang="en-US" sz="2600" dirty="0" smtClean="0">
                <a:effectLst/>
              </a:rPr>
              <a:t>All information and evidence the exam produces </a:t>
            </a: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83CDAC98-D1BE-4214-9CEA-ADC54225FCB0}"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61938" y="173038"/>
            <a:ext cx="8882062" cy="914400"/>
          </a:xfrm>
        </p:spPr>
        <p:txBody>
          <a:bodyPr/>
          <a:lstStyle/>
          <a:p>
            <a:r>
              <a:rPr lang="en-US" dirty="0" smtClean="0">
                <a:effectLst/>
                <a:ea typeface="ＭＳ Ｐゴシック"/>
              </a:rPr>
              <a:t>Components of a Medical Forensic Sexual Assault Examination</a:t>
            </a:r>
          </a:p>
        </p:txBody>
      </p:sp>
      <p:sp>
        <p:nvSpPr>
          <p:cNvPr id="3" name="Content Placeholder 2"/>
          <p:cNvSpPr>
            <a:spLocks noGrp="1"/>
          </p:cNvSpPr>
          <p:nvPr>
            <p:ph idx="1"/>
          </p:nvPr>
        </p:nvSpPr>
        <p:spPr>
          <a:xfrm>
            <a:off x="261938" y="820739"/>
            <a:ext cx="8882062" cy="4822825"/>
          </a:xfrm>
        </p:spPr>
        <p:txBody>
          <a:bodyPr/>
          <a:lstStyle/>
          <a:p>
            <a:pPr marL="0" indent="0">
              <a:buNone/>
              <a:defRPr/>
            </a:pPr>
            <a:endParaRPr lang="en-US" dirty="0" smtClean="0">
              <a:effectLst/>
            </a:endParaRPr>
          </a:p>
          <a:p>
            <a:pPr lvl="1">
              <a:defRPr/>
            </a:pPr>
            <a:r>
              <a:rPr lang="en-US" sz="2750" dirty="0" smtClean="0">
                <a:effectLst/>
              </a:rPr>
              <a:t>Obtain consent</a:t>
            </a:r>
          </a:p>
          <a:p>
            <a:pPr lvl="1">
              <a:defRPr/>
            </a:pPr>
            <a:r>
              <a:rPr lang="en-US" sz="2750" dirty="0" smtClean="0">
                <a:effectLst/>
              </a:rPr>
              <a:t>Patient history</a:t>
            </a:r>
          </a:p>
          <a:p>
            <a:pPr lvl="1">
              <a:defRPr/>
            </a:pPr>
            <a:r>
              <a:rPr lang="en-US" sz="2750" dirty="0" smtClean="0">
                <a:effectLst/>
              </a:rPr>
              <a:t>Head-to-toe assessment</a:t>
            </a:r>
          </a:p>
          <a:p>
            <a:pPr lvl="1">
              <a:defRPr/>
            </a:pPr>
            <a:r>
              <a:rPr lang="en-US" sz="2750" dirty="0" smtClean="0">
                <a:effectLst/>
              </a:rPr>
              <a:t>Detailed genital assessment</a:t>
            </a:r>
          </a:p>
          <a:p>
            <a:pPr lvl="2">
              <a:defRPr/>
            </a:pPr>
            <a:r>
              <a:rPr lang="en-US" dirty="0" smtClean="0">
                <a:effectLst/>
              </a:rPr>
              <a:t>Only exception is if no genital contact reported by patient for adolescent/adult population</a:t>
            </a:r>
          </a:p>
          <a:p>
            <a:pPr lvl="1">
              <a:defRPr/>
            </a:pPr>
            <a:r>
              <a:rPr lang="en-US" sz="2750" dirty="0" smtClean="0">
                <a:effectLst/>
              </a:rPr>
              <a:t>Evidence collection</a:t>
            </a:r>
          </a:p>
          <a:p>
            <a:pPr lvl="1">
              <a:defRPr/>
            </a:pPr>
            <a:r>
              <a:rPr lang="en-US" sz="2750" dirty="0" smtClean="0">
                <a:effectLst/>
              </a:rPr>
              <a:t>Medication administration, discharge  		  instructions, and safety planning</a:t>
            </a:r>
            <a:endParaRPr lang="en-US" sz="2750" dirty="0">
              <a:effectLst/>
            </a:endParaRP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8179C77B-6844-42E3-B1D9-5825531DB7E6}" type="slidenum">
              <a:rPr lang="en-US" smtClean="0"/>
              <a:pPr>
                <a:defRPr/>
              </a:pPr>
              <a:t>21</a:t>
            </a:fld>
            <a:endParaRPr lang="en-US" dirty="0"/>
          </a:p>
        </p:txBody>
      </p:sp>
      <p:sp>
        <p:nvSpPr>
          <p:cNvPr id="7" name="Rectangle 6"/>
          <p:cNvSpPr/>
          <p:nvPr/>
        </p:nvSpPr>
        <p:spPr>
          <a:xfrm>
            <a:off x="4525963" y="5737226"/>
            <a:ext cx="4618037" cy="1120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416" name="Rectangle 7"/>
          <p:cNvSpPr>
            <a:spLocks noChangeArrowheads="1"/>
          </p:cNvSpPr>
          <p:nvPr/>
        </p:nvSpPr>
        <p:spPr bwMode="auto">
          <a:xfrm>
            <a:off x="3505201" y="5456039"/>
            <a:ext cx="5400675" cy="1091068"/>
          </a:xfrm>
          <a:prstGeom prst="rect">
            <a:avLst/>
          </a:prstGeom>
          <a:noFill/>
          <a:ln w="9525">
            <a:noFill/>
            <a:miter lim="800000"/>
            <a:headEnd/>
            <a:tailEnd/>
          </a:ln>
        </p:spPr>
        <p:txBody>
          <a:bodyPr wrap="square">
            <a:spAutoFit/>
          </a:bodyPr>
          <a:lstStyle/>
          <a:p>
            <a:pPr>
              <a:spcBef>
                <a:spcPct val="30000"/>
              </a:spcBef>
            </a:pPr>
            <a:r>
              <a:rPr lang="en-US" sz="1200" b="1" dirty="0"/>
              <a:t>Source</a:t>
            </a:r>
            <a:r>
              <a:rPr lang="en-US" sz="1200" b="1" dirty="0" smtClean="0"/>
              <a:t>: </a:t>
            </a:r>
            <a:r>
              <a:rPr lang="en-US" sz="1200" dirty="0" smtClean="0"/>
              <a:t>Shannon Liew, SANE Coordinator, Office of the Illinois Attorney General, Sexual Assault from the Medical Perspective, Presentation at the Family Violence Symposium (Oct 19, 2012) (PowerPoint Presentation on file with Legal Momentum). </a:t>
            </a:r>
          </a:p>
          <a:p>
            <a:pPr>
              <a:spcBef>
                <a:spcPct val="30000"/>
              </a:spcBef>
            </a:pPr>
            <a:endParaRPr lang="en-US" sz="13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54001"/>
            <a:ext cx="8686800" cy="863600"/>
          </a:xfrm>
        </p:spPr>
        <p:txBody>
          <a:bodyPr/>
          <a:lstStyle/>
          <a:p>
            <a:r>
              <a:rPr lang="en-US" smtClean="0">
                <a:effectLst/>
                <a:ea typeface="ＭＳ Ｐゴシック"/>
              </a:rPr>
              <a:t>Informed Consent</a:t>
            </a:r>
          </a:p>
        </p:txBody>
      </p:sp>
      <p:sp>
        <p:nvSpPr>
          <p:cNvPr id="18435" name="Content Placeholder 2"/>
          <p:cNvSpPr>
            <a:spLocks noGrp="1"/>
          </p:cNvSpPr>
          <p:nvPr>
            <p:ph idx="1"/>
          </p:nvPr>
        </p:nvSpPr>
        <p:spPr>
          <a:xfrm>
            <a:off x="342900" y="1117601"/>
            <a:ext cx="8801100" cy="4322763"/>
          </a:xfrm>
        </p:spPr>
        <p:txBody>
          <a:bodyPr/>
          <a:lstStyle/>
          <a:p>
            <a:r>
              <a:rPr lang="en-US" sz="2800" dirty="0" smtClean="0">
                <a:effectLst/>
                <a:ea typeface="ＭＳ Ｐゴシック"/>
              </a:rPr>
              <a:t>SANEs must obtain informed consent separately for each of the following:</a:t>
            </a:r>
          </a:p>
          <a:p>
            <a:pPr lvl="1"/>
            <a:r>
              <a:rPr lang="en-US" sz="2400" dirty="0" smtClean="0">
                <a:effectLst/>
              </a:rPr>
              <a:t>Examination – to begin and for each step </a:t>
            </a:r>
          </a:p>
          <a:p>
            <a:pPr lvl="1"/>
            <a:r>
              <a:rPr lang="en-US" sz="2400" dirty="0" smtClean="0">
                <a:effectLst/>
              </a:rPr>
              <a:t>Collection of evidence</a:t>
            </a:r>
          </a:p>
          <a:p>
            <a:pPr lvl="1"/>
            <a:r>
              <a:rPr lang="en-US" sz="2400" dirty="0" smtClean="0">
                <a:effectLst/>
              </a:rPr>
              <a:t>Photographs</a:t>
            </a:r>
          </a:p>
          <a:p>
            <a:pPr lvl="1"/>
            <a:r>
              <a:rPr lang="en-US" sz="2400" dirty="0" smtClean="0">
                <a:effectLst/>
              </a:rPr>
              <a:t>Release of evidence to law enforcement</a:t>
            </a:r>
          </a:p>
          <a:p>
            <a:r>
              <a:rPr lang="en-US" sz="2800" dirty="0" smtClean="0">
                <a:effectLst/>
                <a:ea typeface="ＭＳ Ｐゴシック"/>
              </a:rPr>
              <a:t>Patient may withdraw consent at any time </a:t>
            </a:r>
          </a:p>
          <a:p>
            <a:r>
              <a:rPr lang="en-US" sz="2800" dirty="0" smtClean="0">
                <a:effectLst/>
                <a:ea typeface="ＭＳ Ｐゴシック"/>
              </a:rPr>
              <a:t>Patient may consent to one part of the exam but not another</a:t>
            </a:r>
            <a:endParaRPr lang="en-US" sz="1800" dirty="0" smtClean="0">
              <a:effectLst/>
              <a:ea typeface="ＭＳ Ｐゴシック"/>
            </a:endParaRPr>
          </a:p>
          <a:p>
            <a:pPr lvl="1">
              <a:buFont typeface="Arial" pitchFamily="34" charset="0"/>
              <a:buNone/>
            </a:pPr>
            <a:endParaRPr lang="en-US" dirty="0" smtClean="0">
              <a:effectLst/>
            </a:endParaRP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807EB83C-5178-405F-ABAF-D4F553E46841}" type="slidenum">
              <a:rPr lang="en-US" smtClean="0"/>
              <a:pPr>
                <a:defRPr/>
              </a:pPr>
              <a:t>22</a:t>
            </a:fld>
            <a:endParaRPr lang="en-US" dirty="0"/>
          </a:p>
        </p:txBody>
      </p:sp>
      <p:sp>
        <p:nvSpPr>
          <p:cNvPr id="7" name="Rectangle 6"/>
          <p:cNvSpPr/>
          <p:nvPr/>
        </p:nvSpPr>
        <p:spPr>
          <a:xfrm>
            <a:off x="3797300" y="5440363"/>
            <a:ext cx="5346700" cy="8382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spcBef>
                <a:spcPct val="30000"/>
              </a:spcBef>
            </a:pPr>
            <a:r>
              <a:rPr lang="en-US" sz="1200" b="1" dirty="0" smtClean="0">
                <a:latin typeface="+mj-lt"/>
              </a:rPr>
              <a:t>Source: </a:t>
            </a:r>
            <a:r>
              <a:rPr lang="en-US" sz="1200" dirty="0" smtClean="0">
                <a:latin typeface="+mj-lt"/>
              </a:rPr>
              <a:t>Shannon Liew, SANE Coordinator, Office of the Illinois Attorney General, Sexual Assault from the Medical Perspective, Presentation at the Family Violence Symposium (Oct 19, 2012) (PowerPoint Presentation on file with Legal Momentum).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 y="238125"/>
            <a:ext cx="8882063" cy="1074738"/>
          </a:xfrm>
        </p:spPr>
        <p:txBody>
          <a:bodyPr/>
          <a:lstStyle/>
          <a:p>
            <a:r>
              <a:rPr lang="en-US" sz="4000" dirty="0" smtClean="0">
                <a:effectLst/>
                <a:ea typeface="ＭＳ Ｐゴシック"/>
              </a:rPr>
              <a:t>Confidentiality and Rape Shield Laws</a:t>
            </a:r>
          </a:p>
        </p:txBody>
      </p:sp>
      <p:sp>
        <p:nvSpPr>
          <p:cNvPr id="19459" name="Content Placeholder 2"/>
          <p:cNvSpPr>
            <a:spLocks noGrp="1"/>
          </p:cNvSpPr>
          <p:nvPr>
            <p:ph idx="1"/>
          </p:nvPr>
        </p:nvSpPr>
        <p:spPr>
          <a:xfrm>
            <a:off x="741362" y="1585914"/>
            <a:ext cx="7945438" cy="3748087"/>
          </a:xfrm>
        </p:spPr>
        <p:txBody>
          <a:bodyPr/>
          <a:lstStyle/>
          <a:p>
            <a:r>
              <a:rPr lang="en-US" sz="2600" dirty="0" smtClean="0">
                <a:effectLst/>
                <a:ea typeface="ＭＳ Ｐゴシック"/>
              </a:rPr>
              <a:t>Defense may seek medical history to show someone other than defendant is source of patient’s injuries, raising Rape Shield Law issues</a:t>
            </a:r>
          </a:p>
          <a:p>
            <a:endParaRPr lang="en-US" sz="2600" dirty="0" smtClean="0">
              <a:effectLst/>
              <a:ea typeface="ＭＳ Ｐゴシック"/>
            </a:endParaRPr>
          </a:p>
          <a:p>
            <a:r>
              <a:rPr lang="en-US" sz="2600" dirty="0" smtClean="0">
                <a:effectLst/>
                <a:ea typeface="ＭＳ Ｐゴシック"/>
              </a:rPr>
              <a:t>Only forensic information relevant to the investigation should be released </a:t>
            </a:r>
          </a:p>
          <a:p>
            <a:endParaRPr lang="en-US" sz="2600" dirty="0" smtClean="0">
              <a:effectLst/>
              <a:ea typeface="ＭＳ Ｐゴシック"/>
            </a:endParaRP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123C0E82-745F-4A39-A1F5-A4AAD1664A24}"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effectLst/>
                <a:ea typeface="ＭＳ Ｐゴシック"/>
              </a:rPr>
              <a:t>Patient’s Demeanor </a:t>
            </a:r>
          </a:p>
        </p:txBody>
      </p:sp>
      <p:sp>
        <p:nvSpPr>
          <p:cNvPr id="20483" name="Content Placeholder 2"/>
          <p:cNvSpPr>
            <a:spLocks noGrp="1"/>
          </p:cNvSpPr>
          <p:nvPr>
            <p:ph idx="1"/>
          </p:nvPr>
        </p:nvSpPr>
        <p:spPr/>
        <p:txBody>
          <a:bodyPr/>
          <a:lstStyle/>
          <a:p>
            <a:r>
              <a:rPr lang="en-US" dirty="0" smtClean="0">
                <a:effectLst/>
                <a:ea typeface="ＭＳ Ｐゴシック"/>
              </a:rPr>
              <a:t>SANE records patient’s:</a:t>
            </a:r>
          </a:p>
          <a:p>
            <a:pPr lvl="1"/>
            <a:r>
              <a:rPr lang="en-US" dirty="0" smtClean="0">
                <a:effectLst/>
              </a:rPr>
              <a:t>Orientation</a:t>
            </a:r>
          </a:p>
          <a:p>
            <a:pPr lvl="1"/>
            <a:r>
              <a:rPr lang="en-US" dirty="0" smtClean="0">
                <a:effectLst/>
              </a:rPr>
              <a:t>General appearance</a:t>
            </a:r>
          </a:p>
          <a:p>
            <a:pPr lvl="1"/>
            <a:r>
              <a:rPr lang="en-US" dirty="0" smtClean="0">
                <a:effectLst/>
              </a:rPr>
              <a:t>Behavior</a:t>
            </a:r>
          </a:p>
          <a:p>
            <a:pPr lvl="1"/>
            <a:r>
              <a:rPr lang="en-US" dirty="0" smtClean="0">
                <a:effectLst/>
              </a:rPr>
              <a:t>Responsiveness to questions</a:t>
            </a: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2124D694-97B5-4C7F-9F21-745DBBCE1E64}" type="slidenum">
              <a:rPr lang="en-US" smtClean="0"/>
              <a:pPr>
                <a:defRPr/>
              </a:pPr>
              <a:t>24</a:t>
            </a:fld>
            <a:endParaRPr lang="en-US" dirty="0"/>
          </a:p>
        </p:txBody>
      </p:sp>
      <p:sp>
        <p:nvSpPr>
          <p:cNvPr id="7" name="Rectangle 6"/>
          <p:cNvSpPr/>
          <p:nvPr/>
        </p:nvSpPr>
        <p:spPr>
          <a:xfrm>
            <a:off x="3771900" y="5514977"/>
            <a:ext cx="5229225" cy="76358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spcBef>
                <a:spcPct val="30000"/>
              </a:spcBef>
            </a:pPr>
            <a:r>
              <a:rPr lang="en-US" sz="1200" b="1" dirty="0" smtClean="0">
                <a:latin typeface="+mj-lt"/>
              </a:rPr>
              <a:t>Source: </a:t>
            </a:r>
            <a:r>
              <a:rPr lang="en-US" sz="1200" dirty="0" smtClean="0">
                <a:latin typeface="+mj-lt"/>
              </a:rPr>
              <a:t>Shannon Liew, SANE Coordinator, Office of the Illinois Attorney General, Sexual Assault from the Medical Perspective, Presentation at the Family Violence Symposium (Oct 19, 2012) (PowerPoint Presentation on file with Legal Momentum).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effectLst/>
                <a:ea typeface="ＭＳ Ｐゴシック"/>
              </a:rPr>
              <a:t>Patient’s History</a:t>
            </a:r>
          </a:p>
        </p:txBody>
      </p:sp>
      <p:sp>
        <p:nvSpPr>
          <p:cNvPr id="21507" name="Content Placeholder 2"/>
          <p:cNvSpPr>
            <a:spLocks noGrp="1"/>
          </p:cNvSpPr>
          <p:nvPr>
            <p:ph idx="1"/>
          </p:nvPr>
        </p:nvSpPr>
        <p:spPr/>
        <p:txBody>
          <a:bodyPr/>
          <a:lstStyle/>
          <a:p>
            <a:r>
              <a:rPr lang="en-US" dirty="0" smtClean="0">
                <a:effectLst/>
                <a:ea typeface="ＭＳ Ｐゴシック"/>
              </a:rPr>
              <a:t>SANE takes patient’s detailed medical history, which:</a:t>
            </a:r>
          </a:p>
          <a:p>
            <a:pPr lvl="1"/>
            <a:r>
              <a:rPr lang="en-US" dirty="0" smtClean="0">
                <a:effectLst/>
              </a:rPr>
              <a:t>Determines needs for immediate medical care, e.g., insulin, asthma medication</a:t>
            </a:r>
          </a:p>
          <a:p>
            <a:pPr lvl="1"/>
            <a:r>
              <a:rPr lang="en-US" dirty="0" smtClean="0">
                <a:effectLst/>
              </a:rPr>
              <a:t>Informs understanding of appearance of genital structures during genital assessment</a:t>
            </a:r>
          </a:p>
          <a:p>
            <a:pPr lvl="1"/>
            <a:r>
              <a:rPr lang="en-US" dirty="0" smtClean="0">
                <a:effectLst/>
              </a:rPr>
              <a:t>Determines what prophylactic medications should be prescribed at discharge </a:t>
            </a: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1A4D69C8-36BC-4447-A36F-9BE587FFFE0E}" type="slidenum">
              <a:rPr lang="en-US" smtClean="0"/>
              <a:pPr>
                <a:defRPr/>
              </a:pPr>
              <a:t>25</a:t>
            </a:fld>
            <a:endParaRPr lang="en-US" dirty="0"/>
          </a:p>
        </p:txBody>
      </p:sp>
      <p:sp>
        <p:nvSpPr>
          <p:cNvPr id="21511" name="Rectangle 6"/>
          <p:cNvSpPr>
            <a:spLocks noChangeArrowheads="1"/>
          </p:cNvSpPr>
          <p:nvPr/>
        </p:nvSpPr>
        <p:spPr bwMode="auto">
          <a:xfrm>
            <a:off x="4000500" y="5484815"/>
            <a:ext cx="5143500" cy="830997"/>
          </a:xfrm>
          <a:prstGeom prst="rect">
            <a:avLst/>
          </a:prstGeom>
          <a:noFill/>
          <a:ln w="9525">
            <a:noFill/>
            <a:miter lim="800000"/>
            <a:headEnd/>
            <a:tailEnd/>
          </a:ln>
        </p:spPr>
        <p:txBody>
          <a:bodyPr wrap="square">
            <a:spAutoFit/>
          </a:bodyPr>
          <a:lstStyle/>
          <a:p>
            <a:pPr>
              <a:spcBef>
                <a:spcPct val="30000"/>
              </a:spcBef>
            </a:pPr>
            <a:r>
              <a:rPr lang="en-US" sz="1200" b="1" dirty="0" smtClean="0"/>
              <a:t>Source: </a:t>
            </a:r>
            <a:r>
              <a:rPr lang="en-US" sz="1200" dirty="0" smtClean="0"/>
              <a:t>Shannon Liew, SANE Coordinator, Office of the Illinois Attorney General, Sexual Assault from the Medical Perspective, Presentation at the Family Violence Symposium (Oct 19, 2012) (PowerPoint Presentation on file with Legal Momentum).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effectLst/>
                <a:ea typeface="ＭＳ Ｐゴシック"/>
              </a:rPr>
              <a:t>Patient History</a:t>
            </a:r>
          </a:p>
        </p:txBody>
      </p:sp>
      <p:sp>
        <p:nvSpPr>
          <p:cNvPr id="22531" name="Content Placeholder 2"/>
          <p:cNvSpPr>
            <a:spLocks noGrp="1"/>
          </p:cNvSpPr>
          <p:nvPr>
            <p:ph idx="1"/>
          </p:nvPr>
        </p:nvSpPr>
        <p:spPr/>
        <p:txBody>
          <a:bodyPr/>
          <a:lstStyle/>
          <a:p>
            <a:r>
              <a:rPr lang="en-US" dirty="0" smtClean="0">
                <a:effectLst/>
                <a:ea typeface="ＭＳ Ｐゴシック"/>
              </a:rPr>
              <a:t>SANE listens to and records patient’s account of the assault</a:t>
            </a:r>
          </a:p>
          <a:p>
            <a:r>
              <a:rPr lang="en-US" dirty="0" smtClean="0">
                <a:effectLst/>
                <a:ea typeface="ＭＳ Ｐゴシック"/>
              </a:rPr>
              <a:t>Purpose is not to determine veracity, but because patient’s account guides the SANE’s examination, evidence collection, and discharge planning. </a:t>
            </a: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498DD315-4D59-4994-9674-ABAE69D85658}"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42900" y="444501"/>
            <a:ext cx="8229600" cy="828675"/>
          </a:xfrm>
        </p:spPr>
        <p:txBody>
          <a:bodyPr/>
          <a:lstStyle/>
          <a:p>
            <a:r>
              <a:rPr lang="en-US" smtClean="0">
                <a:effectLst/>
                <a:ea typeface="ＭＳ Ｐゴシック"/>
              </a:rPr>
              <a:t>SANE Documents Patient’s History</a:t>
            </a:r>
          </a:p>
        </p:txBody>
      </p:sp>
      <p:sp>
        <p:nvSpPr>
          <p:cNvPr id="23555" name="Content Placeholder 2"/>
          <p:cNvSpPr>
            <a:spLocks noGrp="1"/>
          </p:cNvSpPr>
          <p:nvPr>
            <p:ph idx="1"/>
          </p:nvPr>
        </p:nvSpPr>
        <p:spPr>
          <a:xfrm>
            <a:off x="568327" y="1493838"/>
            <a:ext cx="8004175" cy="4284662"/>
          </a:xfrm>
        </p:spPr>
        <p:txBody>
          <a:bodyPr/>
          <a:lstStyle/>
          <a:p>
            <a:r>
              <a:rPr lang="en-US" sz="2800" dirty="0" smtClean="0">
                <a:effectLst/>
                <a:ea typeface="ＭＳ Ｐゴシック"/>
              </a:rPr>
              <a:t>Specifics of the incident</a:t>
            </a:r>
            <a:r>
              <a:rPr lang="en-US" sz="3100" dirty="0" smtClean="0">
                <a:effectLst/>
                <a:ea typeface="ＭＳ Ｐゴシック"/>
              </a:rPr>
              <a:t>:</a:t>
            </a:r>
          </a:p>
          <a:p>
            <a:pPr lvl="1"/>
            <a:r>
              <a:rPr lang="en-US" sz="2300" dirty="0" smtClean="0">
                <a:effectLst/>
              </a:rPr>
              <a:t>Date/time of assault</a:t>
            </a:r>
          </a:p>
          <a:p>
            <a:pPr lvl="1"/>
            <a:r>
              <a:rPr lang="en-US" sz="2300" dirty="0" smtClean="0">
                <a:effectLst/>
              </a:rPr>
              <a:t>Physical surroundings during assault</a:t>
            </a:r>
          </a:p>
          <a:p>
            <a:pPr lvl="1"/>
            <a:r>
              <a:rPr lang="en-US" sz="2300" dirty="0" smtClean="0">
                <a:effectLst/>
              </a:rPr>
              <a:t>Whether patient had the ability to give consent</a:t>
            </a:r>
          </a:p>
          <a:p>
            <a:pPr lvl="1"/>
            <a:r>
              <a:rPr lang="en-US" sz="2300" dirty="0" smtClean="0">
                <a:effectLst/>
              </a:rPr>
              <a:t>Consumption of drugs/alcohol (how much) by patient</a:t>
            </a:r>
          </a:p>
          <a:p>
            <a:pPr lvl="1"/>
            <a:r>
              <a:rPr lang="en-US" sz="2300" dirty="0" smtClean="0">
                <a:effectLst/>
              </a:rPr>
              <a:t>Did patient scratch or injure perpetrator?</a:t>
            </a:r>
          </a:p>
          <a:p>
            <a:pPr lvl="1"/>
            <a:r>
              <a:rPr lang="en-US" sz="2300" dirty="0" smtClean="0">
                <a:effectLst/>
              </a:rPr>
              <a:t>Means of assault</a:t>
            </a:r>
          </a:p>
          <a:p>
            <a:pPr lvl="1"/>
            <a:r>
              <a:rPr lang="en-US" sz="2400" dirty="0" smtClean="0">
                <a:effectLst/>
              </a:rPr>
              <a:t>Whether force or coercion was used</a:t>
            </a:r>
          </a:p>
          <a:p>
            <a:pPr lvl="2"/>
            <a:r>
              <a:rPr lang="en-US" sz="2000" dirty="0" smtClean="0">
                <a:effectLst/>
              </a:rPr>
              <a:t>Weapons, grabbing, hitting, slamming, biting, torture, mere presence, strangulation</a:t>
            </a:r>
            <a:endParaRPr lang="en-US" dirty="0" smtClean="0">
              <a:effectLst/>
            </a:endParaRP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AB3F85D7-74C0-4DAD-9FFD-6D9EB92F5FFE}" type="slidenum">
              <a:rPr lang="en-US" smtClean="0"/>
              <a:pPr>
                <a:defRPr/>
              </a:pPr>
              <a:t>27</a:t>
            </a:fld>
            <a:endParaRPr lang="en-US" dirty="0"/>
          </a:p>
        </p:txBody>
      </p:sp>
      <p:sp>
        <p:nvSpPr>
          <p:cNvPr id="7" name="Rectangle 6"/>
          <p:cNvSpPr/>
          <p:nvPr/>
        </p:nvSpPr>
        <p:spPr>
          <a:xfrm>
            <a:off x="3810000" y="5416948"/>
            <a:ext cx="5334000" cy="131881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spcBef>
                <a:spcPct val="30000"/>
              </a:spcBef>
            </a:pPr>
            <a:r>
              <a:rPr lang="en-US" sz="1200" b="1" dirty="0" smtClean="0">
                <a:latin typeface="+mj-lt"/>
              </a:rPr>
              <a:t>Source: </a:t>
            </a:r>
            <a:r>
              <a:rPr lang="en-US" sz="1200" dirty="0" smtClean="0">
                <a:latin typeface="+mj-lt"/>
              </a:rPr>
              <a:t>Shannon Liew, SANE Coordinator, Office of the Illinois Attorney General, Sexual Assault from the Medical Perspective, Presentation at the Family Violence Symposium (Oct 19, 2012) (PowerPoint Presentation on file with Legal Momentum).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42900" y="457200"/>
            <a:ext cx="7843838" cy="1143000"/>
          </a:xfrm>
        </p:spPr>
        <p:txBody>
          <a:bodyPr/>
          <a:lstStyle/>
          <a:p>
            <a:r>
              <a:rPr lang="en-US" smtClean="0">
                <a:effectLst/>
                <a:ea typeface="ＭＳ Ｐゴシック"/>
              </a:rPr>
              <a:t>Assailant Information</a:t>
            </a:r>
          </a:p>
        </p:txBody>
      </p:sp>
      <p:sp>
        <p:nvSpPr>
          <p:cNvPr id="24579" name="Content Placeholder 2"/>
          <p:cNvSpPr>
            <a:spLocks noGrp="1"/>
          </p:cNvSpPr>
          <p:nvPr>
            <p:ph idx="1"/>
          </p:nvPr>
        </p:nvSpPr>
        <p:spPr>
          <a:xfrm>
            <a:off x="342900" y="1600201"/>
            <a:ext cx="8343900" cy="4530725"/>
          </a:xfrm>
        </p:spPr>
        <p:txBody>
          <a:bodyPr/>
          <a:lstStyle/>
          <a:p>
            <a:pPr lvl="1"/>
            <a:r>
              <a:rPr lang="en-US" dirty="0" smtClean="0">
                <a:effectLst/>
              </a:rPr>
              <a:t>Identifying information about assailant is documented:</a:t>
            </a:r>
          </a:p>
          <a:p>
            <a:pPr lvl="2"/>
            <a:r>
              <a:rPr lang="en-US" sz="2700" dirty="0" smtClean="0">
                <a:effectLst/>
              </a:rPr>
              <a:t>Name, if known</a:t>
            </a:r>
          </a:p>
          <a:p>
            <a:pPr lvl="2"/>
            <a:r>
              <a:rPr lang="en-US" sz="2700" dirty="0" smtClean="0">
                <a:effectLst/>
              </a:rPr>
              <a:t>Relationship to patient</a:t>
            </a:r>
          </a:p>
          <a:p>
            <a:pPr lvl="2"/>
            <a:r>
              <a:rPr lang="en-US" sz="2700" dirty="0" smtClean="0">
                <a:effectLst/>
              </a:rPr>
              <a:t>Number of perpetrators if more than one</a:t>
            </a:r>
          </a:p>
          <a:p>
            <a:pPr lvl="2"/>
            <a:r>
              <a:rPr lang="en-US" sz="2700" dirty="0" smtClean="0">
                <a:effectLst/>
              </a:rPr>
              <a:t>Informs examination and discharge plan </a:t>
            </a:r>
          </a:p>
          <a:p>
            <a:pPr lvl="3">
              <a:buFont typeface="Arial" pitchFamily="34" charset="0"/>
              <a:buNone/>
            </a:pPr>
            <a:endParaRPr lang="en-US" sz="2700" dirty="0" smtClean="0">
              <a:effectLst/>
            </a:endParaRPr>
          </a:p>
          <a:p>
            <a:pPr lvl="2">
              <a:buFont typeface="Arial" pitchFamily="34" charset="0"/>
              <a:buNone/>
            </a:pPr>
            <a:endParaRPr lang="en-US" dirty="0" smtClean="0">
              <a:effectLst/>
            </a:endParaRPr>
          </a:p>
          <a:p>
            <a:pPr lvl="2">
              <a:buFont typeface="Arial" pitchFamily="34" charset="0"/>
              <a:buNone/>
            </a:pPr>
            <a:endParaRPr lang="en-US" dirty="0" smtClean="0">
              <a:effectLst/>
            </a:endParaRP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9F8E1CE3-13D6-4E21-A8E9-7492B0D51036}" type="slidenum">
              <a:rPr lang="en-US" smtClean="0"/>
              <a:pPr>
                <a:defRPr/>
              </a:pPr>
              <a:t>28</a:t>
            </a:fld>
            <a:endParaRPr lang="en-US" dirty="0"/>
          </a:p>
        </p:txBody>
      </p:sp>
      <p:sp>
        <p:nvSpPr>
          <p:cNvPr id="12" name="Rectangle 11"/>
          <p:cNvSpPr/>
          <p:nvPr/>
        </p:nvSpPr>
        <p:spPr>
          <a:xfrm>
            <a:off x="3482975" y="4914900"/>
            <a:ext cx="5638800" cy="136366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spcBef>
                <a:spcPct val="30000"/>
              </a:spcBef>
            </a:pPr>
            <a:r>
              <a:rPr lang="en-US" sz="1200" b="1" dirty="0" smtClean="0">
                <a:latin typeface="+mj-lt"/>
              </a:rPr>
              <a:t>Source: </a:t>
            </a:r>
            <a:r>
              <a:rPr lang="en-US" sz="1200" dirty="0" smtClean="0">
                <a:latin typeface="+mj-lt"/>
              </a:rPr>
              <a:t>Shannon Liew, SANE Coordinator, Office of the Illinois Attorney General, Sexual Assault from the Medical Perspective, Presentation at the Family Violence Symposium (Oct 19, 2012) (PowerPoint Presentation on file with Legal Momentum).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effectLst/>
                <a:ea typeface="ＭＳ Ｐゴシック"/>
              </a:rPr>
              <a:t>Types of Injuries Sexual Assault Victims May Sustain</a:t>
            </a:r>
          </a:p>
        </p:txBody>
      </p:sp>
      <p:sp>
        <p:nvSpPr>
          <p:cNvPr id="25603" name="Content Placeholder 2"/>
          <p:cNvSpPr>
            <a:spLocks noGrp="1"/>
          </p:cNvSpPr>
          <p:nvPr>
            <p:ph idx="1"/>
          </p:nvPr>
        </p:nvSpPr>
        <p:spPr>
          <a:xfrm>
            <a:off x="457200" y="1851026"/>
            <a:ext cx="8229600" cy="4084638"/>
          </a:xfrm>
        </p:spPr>
        <p:txBody>
          <a:bodyPr/>
          <a:lstStyle/>
          <a:p>
            <a:r>
              <a:rPr lang="en-US" sz="2600" dirty="0" smtClean="0">
                <a:effectLst/>
                <a:ea typeface="ＭＳ Ｐゴシック"/>
              </a:rPr>
              <a:t>Findings range from complete absence of injury to severe injuries.</a:t>
            </a:r>
          </a:p>
          <a:p>
            <a:r>
              <a:rPr lang="en-US" sz="2600" dirty="0" smtClean="0">
                <a:effectLst/>
                <a:ea typeface="ＭＳ Ｐゴシック"/>
              </a:rPr>
              <a:t>Bruising, tearing, abrasions, swelling and </a:t>
            </a:r>
            <a:r>
              <a:rPr lang="en-US" sz="2600" dirty="0" err="1" smtClean="0">
                <a:effectLst/>
                <a:ea typeface="ＭＳ Ｐゴシック"/>
              </a:rPr>
              <a:t>petechiae</a:t>
            </a:r>
            <a:r>
              <a:rPr lang="en-US" sz="2600" dirty="0" smtClean="0">
                <a:effectLst/>
                <a:ea typeface="ＭＳ Ｐゴシック"/>
              </a:rPr>
              <a:t> may be seen in both external body and genital injuries.</a:t>
            </a:r>
          </a:p>
          <a:p>
            <a:r>
              <a:rPr lang="en-US" sz="2600" dirty="0" smtClean="0">
                <a:effectLst/>
              </a:rPr>
              <a:t>Pain, alone and/or with activity, and decreased range of motion are symptoms of injury patients commonly may describe after sexual assault, even in the absence of visible injury.</a:t>
            </a:r>
            <a:endParaRPr lang="en-US" sz="2600" dirty="0" smtClean="0">
              <a:effectLst/>
              <a:ea typeface="ＭＳ Ｐゴシック"/>
            </a:endParaRP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8D0A5375-7556-4528-9FFC-CD3F35DE24A1}"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lstStyle/>
          <a:p>
            <a:r>
              <a:rPr lang="en-US" sz="3800" smtClean="0">
                <a:effectLst/>
                <a:ea typeface="ＭＳ Ｐゴシック"/>
              </a:rPr>
              <a:t>Centers for Disease Control 2010 National Intimate Partner and Sexual Violence Survey*</a:t>
            </a:r>
          </a:p>
        </p:txBody>
      </p:sp>
      <p:sp>
        <p:nvSpPr>
          <p:cNvPr id="16387" name="Content Placeholder 2"/>
          <p:cNvSpPr>
            <a:spLocks noGrp="1"/>
          </p:cNvSpPr>
          <p:nvPr>
            <p:ph idx="1"/>
          </p:nvPr>
        </p:nvSpPr>
        <p:spPr>
          <a:xfrm>
            <a:off x="531815" y="1676400"/>
            <a:ext cx="8612187" cy="4602163"/>
          </a:xfrm>
        </p:spPr>
        <p:txBody>
          <a:bodyPr/>
          <a:lstStyle/>
          <a:p>
            <a:pPr>
              <a:buFont typeface="Wingdings" pitchFamily="2" charset="2"/>
              <a:buNone/>
            </a:pPr>
            <a:r>
              <a:rPr lang="en-US" sz="1800" dirty="0" smtClean="0">
                <a:effectLst/>
                <a:ea typeface="ＭＳ Ｐゴシック"/>
              </a:rPr>
              <a:t>  </a:t>
            </a:r>
          </a:p>
          <a:p>
            <a:r>
              <a:rPr lang="en-US" sz="2600" dirty="0" smtClean="0">
                <a:effectLst/>
                <a:ea typeface="ＭＳ Ｐゴシック"/>
              </a:rPr>
              <a:t>1 in 5 U.S. women has been raped at some point in her life. </a:t>
            </a:r>
          </a:p>
          <a:p>
            <a:r>
              <a:rPr lang="en-US" sz="2600" dirty="0" smtClean="0">
                <a:effectLst/>
                <a:ea typeface="ＭＳ Ｐゴシック"/>
              </a:rPr>
              <a:t>1 in 10 U.S. women has been raped by an intimate partner.</a:t>
            </a:r>
          </a:p>
          <a:p>
            <a:r>
              <a:rPr lang="en-US" sz="2600" dirty="0" smtClean="0">
                <a:effectLst/>
                <a:ea typeface="ＭＳ Ｐゴシック"/>
              </a:rPr>
              <a:t>1 in 71 U.S. men has been raped at some point in his life.</a:t>
            </a:r>
          </a:p>
          <a:p>
            <a:r>
              <a:rPr lang="en-US" sz="2600" dirty="0" smtClean="0">
                <a:effectLst/>
                <a:ea typeface="ＭＳ Ｐゴシック"/>
              </a:rPr>
              <a:t>1.2 million U.S. women were raped during the 12 months preceding the survey.</a:t>
            </a:r>
          </a:p>
          <a:p>
            <a:pPr>
              <a:buFont typeface="Arial" pitchFamily="34" charset="0"/>
              <a:buNone/>
            </a:pPr>
            <a:r>
              <a:rPr lang="en-US" sz="1800" dirty="0" smtClean="0">
                <a:effectLst/>
                <a:ea typeface="ＭＳ Ｐゴシック"/>
              </a:rPr>
              <a:t>	</a:t>
            </a:r>
          </a:p>
          <a:p>
            <a:pPr>
              <a:buFont typeface="Wingdings" pitchFamily="2" charset="2"/>
              <a:buNone/>
            </a:pPr>
            <a:r>
              <a:rPr lang="en-US" sz="1400" dirty="0" smtClean="0">
                <a:effectLst/>
                <a:ea typeface="ＭＳ Ｐゴシック"/>
              </a:rPr>
              <a:t>		</a:t>
            </a:r>
          </a:p>
        </p:txBody>
      </p:sp>
      <p:sp>
        <p:nvSpPr>
          <p:cNvPr id="16388" name="Slide Number Placeholder 4"/>
          <p:cNvSpPr>
            <a:spLocks noGrp="1"/>
          </p:cNvSpPr>
          <p:nvPr>
            <p:ph type="sldNum" sz="quarter" idx="12"/>
          </p:nvPr>
        </p:nvSpPr>
        <p:spPr>
          <a:xfrm>
            <a:off x="8432803" y="6401535"/>
            <a:ext cx="503237" cy="334228"/>
          </a:xfrm>
        </p:spPr>
        <p:txBody>
          <a:bodyPr anchor="t"/>
          <a:lstStyle/>
          <a:p>
            <a:pPr algn="l" fontAlgn="base">
              <a:spcBef>
                <a:spcPct val="0"/>
              </a:spcBef>
              <a:spcAft>
                <a:spcPct val="0"/>
              </a:spcAft>
              <a:defRPr/>
            </a:pPr>
            <a:fld id="{5ACFBCED-C244-4A61-B65A-BFCC19A03DBD}" type="slidenum">
              <a:rPr lang="en-US" sz="1800" smtClean="0">
                <a:cs typeface="Arial" pitchFamily="34" charset="0"/>
              </a:rPr>
              <a:pPr algn="l" fontAlgn="base">
                <a:spcBef>
                  <a:spcPct val="0"/>
                </a:spcBef>
                <a:spcAft>
                  <a:spcPct val="0"/>
                </a:spcAft>
                <a:defRPr/>
              </a:pPr>
              <a:t>3</a:t>
            </a:fld>
            <a:endParaRPr lang="en-US" sz="1800" dirty="0" smtClean="0">
              <a:cs typeface="Arial" pitchFamily="34" charset="0"/>
            </a:endParaRPr>
          </a:p>
        </p:txBody>
      </p:sp>
      <p:sp>
        <p:nvSpPr>
          <p:cNvPr id="16389" name="TextBox 4"/>
          <p:cNvSpPr txBox="1">
            <a:spLocks noChangeArrowheads="1"/>
          </p:cNvSpPr>
          <p:nvPr/>
        </p:nvSpPr>
        <p:spPr bwMode="auto">
          <a:xfrm>
            <a:off x="3121027" y="5570539"/>
            <a:ext cx="5815013" cy="830997"/>
          </a:xfrm>
          <a:prstGeom prst="rect">
            <a:avLst/>
          </a:prstGeom>
          <a:noFill/>
          <a:ln w="9525">
            <a:noFill/>
            <a:miter lim="800000"/>
            <a:headEnd/>
            <a:tailEnd/>
          </a:ln>
        </p:spPr>
        <p:txBody>
          <a:bodyPr>
            <a:spAutoFit/>
          </a:bodyPr>
          <a:lstStyle/>
          <a:p>
            <a:pPr>
              <a:buFont typeface="Wingdings" pitchFamily="2" charset="2"/>
              <a:buNone/>
            </a:pPr>
            <a:r>
              <a:rPr lang="en-US" sz="1200" dirty="0">
                <a:ea typeface="ＭＳ Ｐゴシック"/>
                <a:cs typeface="ＭＳ Ｐゴシック"/>
              </a:rPr>
              <a:t>*Michele </a:t>
            </a:r>
            <a:r>
              <a:rPr lang="en-US" sz="1200" dirty="0" err="1" smtClean="0">
                <a:ea typeface="ＭＳ Ｐゴシック"/>
                <a:cs typeface="ＭＳ Ｐゴシック"/>
              </a:rPr>
              <a:t>C.Black</a:t>
            </a:r>
            <a:r>
              <a:rPr lang="en-US" sz="1200" dirty="0" smtClean="0">
                <a:ea typeface="ＭＳ Ｐゴシック"/>
                <a:cs typeface="ＭＳ Ｐゴシック"/>
              </a:rPr>
              <a:t> </a:t>
            </a:r>
            <a:r>
              <a:rPr lang="en-US" sz="1200" dirty="0">
                <a:ea typeface="ＭＳ Ｐゴシック"/>
                <a:cs typeface="ＭＳ Ｐゴシック"/>
              </a:rPr>
              <a:t>et al.,</a:t>
            </a:r>
            <a:r>
              <a:rPr lang="en-US" sz="1200" dirty="0" smtClean="0">
                <a:ea typeface="ＭＳ Ｐゴシック"/>
                <a:cs typeface="ＭＳ Ｐゴシック"/>
              </a:rPr>
              <a:t> </a:t>
            </a:r>
            <a:r>
              <a:rPr lang="en-US" sz="1200" i="1" dirty="0" smtClean="0">
                <a:ea typeface="ＭＳ Ｐゴシック"/>
                <a:cs typeface="ＭＳ Ｐゴシック"/>
              </a:rPr>
              <a:t>The National Intimate Partner and Sexual Violence Survey (</a:t>
            </a:r>
            <a:r>
              <a:rPr lang="en-US" sz="1200" i="1" dirty="0">
                <a:ea typeface="ＭＳ Ｐゴシック"/>
                <a:cs typeface="ＭＳ Ｐゴシック"/>
              </a:rPr>
              <a:t>NISVS): 2010 SUMMARY </a:t>
            </a:r>
            <a:r>
              <a:rPr lang="en-US" sz="1200" i="1" dirty="0" smtClean="0">
                <a:ea typeface="ＭＳ Ｐゴシック"/>
                <a:cs typeface="ＭＳ Ｐゴシック"/>
              </a:rPr>
              <a:t>REPORT</a:t>
            </a:r>
            <a:r>
              <a:rPr lang="en-US" sz="1200" dirty="0" smtClean="0">
                <a:ea typeface="ＭＳ Ｐゴシック"/>
                <a:cs typeface="ＭＳ Ｐゴシック"/>
              </a:rPr>
              <a:t>, </a:t>
            </a:r>
            <a:r>
              <a:rPr lang="en-US" sz="1200" cap="small" dirty="0" smtClean="0">
                <a:ea typeface="ＭＳ Ｐゴシック"/>
                <a:cs typeface="ＭＳ Ｐゴシック"/>
              </a:rPr>
              <a:t>National Center for Injury Prevention and Control, Centers for Disease Control and Prevention</a:t>
            </a:r>
            <a:r>
              <a:rPr lang="en-US" sz="1200" dirty="0" smtClean="0">
                <a:ea typeface="ＭＳ Ｐゴシック"/>
                <a:cs typeface="ＭＳ Ｐゴシック"/>
              </a:rPr>
              <a:t> (Nov. 2011),  http</a:t>
            </a:r>
            <a:r>
              <a:rPr lang="en-US" sz="1200" dirty="0">
                <a:ea typeface="ＭＳ Ｐゴシック"/>
                <a:cs typeface="ＭＳ Ｐゴシック"/>
              </a:rPr>
              <a:t>://www.cdc.gov/ViolencePrevention/pdf/NISVS_Report2010-a.pdf</a:t>
            </a:r>
            <a:r>
              <a:rPr lang="en-US" sz="1200" dirty="0" smtClean="0">
                <a:ea typeface="ＭＳ Ｐゴシック"/>
                <a:cs typeface="ＭＳ Ｐゴシック"/>
              </a:rPr>
              <a:t>.</a:t>
            </a:r>
            <a:endParaRPr lang="en-US" sz="1200" dirty="0">
              <a:ea typeface="ＭＳ Ｐゴシック"/>
              <a:cs typeface="ＭＳ Ｐゴシック"/>
            </a:endParaRPr>
          </a:p>
        </p:txBody>
      </p:sp>
      <p:sp>
        <p:nvSpPr>
          <p:cNvPr id="2" name="Footer Placeholder 1"/>
          <p:cNvSpPr>
            <a:spLocks noGrp="1"/>
          </p:cNvSpPr>
          <p:nvPr>
            <p:ph type="ftr" sz="quarter" idx="11"/>
          </p:nvPr>
        </p:nvSpPr>
        <p:spPr/>
        <p:txBody>
          <a:bodyPr/>
          <a:lstStyle/>
          <a:p>
            <a:pPr>
              <a:defRPr/>
            </a:pPr>
            <a:r>
              <a:rPr lang="en-US" dirty="0" smtClean="0"/>
              <a:t>Copyright © 2013 Legal Momentum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ffectLst/>
                <a:ea typeface="ＭＳ Ｐゴシック"/>
              </a:rPr>
              <a:t>Head-to-Toe Assessment</a:t>
            </a:r>
          </a:p>
        </p:txBody>
      </p:sp>
      <p:sp>
        <p:nvSpPr>
          <p:cNvPr id="26627" name="Content Placeholder 2"/>
          <p:cNvSpPr>
            <a:spLocks noGrp="1"/>
          </p:cNvSpPr>
          <p:nvPr>
            <p:ph idx="1"/>
          </p:nvPr>
        </p:nvSpPr>
        <p:spPr>
          <a:xfrm>
            <a:off x="457200" y="1600201"/>
            <a:ext cx="8229600" cy="4329112"/>
          </a:xfrm>
        </p:spPr>
        <p:txBody>
          <a:bodyPr/>
          <a:lstStyle/>
          <a:p>
            <a:r>
              <a:rPr lang="en-US" dirty="0" smtClean="0">
                <a:effectLst/>
                <a:ea typeface="ＭＳ Ｐゴシック"/>
              </a:rPr>
              <a:t>SANE conducts physical examination / head-to-toe assessment</a:t>
            </a:r>
          </a:p>
          <a:p>
            <a:pPr lvl="1"/>
            <a:r>
              <a:rPr lang="en-US" dirty="0" smtClean="0">
                <a:effectLst/>
              </a:rPr>
              <a:t>Focuses on areas where pain is noted and based on account of assault</a:t>
            </a:r>
          </a:p>
          <a:p>
            <a:pPr lvl="1"/>
            <a:r>
              <a:rPr lang="en-US" dirty="0" smtClean="0">
                <a:effectLst/>
              </a:rPr>
              <a:t>Visual inspection plus palpation</a:t>
            </a:r>
          </a:p>
          <a:p>
            <a:pPr lvl="1"/>
            <a:r>
              <a:rPr lang="en-US" dirty="0" smtClean="0">
                <a:effectLst/>
              </a:rPr>
              <a:t>SANE documents, draws, and photographs any injuries noted, from tenderness to trauma, including size, location and appearance	</a:t>
            </a: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63355C69-6291-4772-950A-7BF5AADE31F2}" type="slidenum">
              <a:rPr lang="en-US" smtClean="0"/>
              <a:pPr>
                <a:defRPr/>
              </a:pPr>
              <a:t>30</a:t>
            </a:fld>
            <a:endParaRPr lang="en-US" dirty="0"/>
          </a:p>
        </p:txBody>
      </p:sp>
      <p:sp>
        <p:nvSpPr>
          <p:cNvPr id="7" name="TextBox 6"/>
          <p:cNvSpPr txBox="1"/>
          <p:nvPr/>
        </p:nvSpPr>
        <p:spPr>
          <a:xfrm>
            <a:off x="3752850" y="5545336"/>
            <a:ext cx="5391150" cy="1107996"/>
          </a:xfrm>
          <a:prstGeom prst="rect">
            <a:avLst/>
          </a:prstGeom>
          <a:noFill/>
        </p:spPr>
        <p:txBody>
          <a:bodyPr wrap="square" rtlCol="0">
            <a:spAutoFit/>
          </a:bodyPr>
          <a:lstStyle/>
          <a:p>
            <a:r>
              <a:rPr lang="en-US" sz="1200" b="1" dirty="0" smtClean="0"/>
              <a:t>Source: </a:t>
            </a:r>
            <a:r>
              <a:rPr lang="en-US" sz="1200" dirty="0" smtClean="0"/>
              <a:t>Shannon Liew, SANE Coordinator, Office of the Illinois Attorney General, Sexual Assault from the Medical Perspective, Presentation at the Family Violence Symposium (Oct 19, 2012) (PowerPoint Presentation on file with Legal Momentum). </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Copyright © 2013 Legal Momentum</a:t>
            </a:r>
            <a:endParaRPr lang="en-US"/>
          </a:p>
        </p:txBody>
      </p:sp>
      <p:sp>
        <p:nvSpPr>
          <p:cNvPr id="6" name="Slide Number Placeholder 5"/>
          <p:cNvSpPr>
            <a:spLocks noGrp="1"/>
          </p:cNvSpPr>
          <p:nvPr>
            <p:ph type="sldNum" sz="quarter" idx="12"/>
          </p:nvPr>
        </p:nvSpPr>
        <p:spPr/>
        <p:txBody>
          <a:bodyPr/>
          <a:lstStyle/>
          <a:p>
            <a:pPr>
              <a:defRPr/>
            </a:pPr>
            <a:fld id="{3E1C37BC-8B20-4F39-9E79-F62AB5A4CB57}" type="slidenum">
              <a:rPr lang="en-US" smtClean="0"/>
              <a:pPr>
                <a:defRPr/>
              </a:pPr>
              <a:t>31</a:t>
            </a:fld>
            <a:endParaRPr lang="en-US" dirty="0"/>
          </a:p>
        </p:txBody>
      </p:sp>
      <p:pic>
        <p:nvPicPr>
          <p:cNvPr id="7" name="Picture 6" descr="Screen Shot 2013-08-22 at 8.26.58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53410" y="161107"/>
            <a:ext cx="5352291" cy="6010300"/>
          </a:xfrm>
          <a:prstGeom prst="rect">
            <a:avLst/>
          </a:prstGeom>
        </p:spPr>
      </p:pic>
    </p:spTree>
    <p:extLst>
      <p:ext uri="{BB962C8B-B14F-4D97-AF65-F5344CB8AC3E}">
        <p14:creationId xmlns:p14="http://schemas.microsoft.com/office/powerpoint/2010/main" xmlns="" val="2596605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Copyright © 2013 Legal Momentum</a:t>
            </a:r>
            <a:endParaRPr lang="en-US"/>
          </a:p>
        </p:txBody>
      </p:sp>
      <p:sp>
        <p:nvSpPr>
          <p:cNvPr id="6" name="Slide Number Placeholder 5"/>
          <p:cNvSpPr>
            <a:spLocks noGrp="1"/>
          </p:cNvSpPr>
          <p:nvPr>
            <p:ph type="sldNum" sz="quarter" idx="12"/>
          </p:nvPr>
        </p:nvSpPr>
        <p:spPr/>
        <p:txBody>
          <a:bodyPr/>
          <a:lstStyle/>
          <a:p>
            <a:pPr>
              <a:defRPr/>
            </a:pPr>
            <a:fld id="{3E1C37BC-8B20-4F39-9E79-F62AB5A4CB57}" type="slidenum">
              <a:rPr lang="en-US" smtClean="0"/>
              <a:pPr>
                <a:defRPr/>
              </a:pPr>
              <a:t>32</a:t>
            </a:fld>
            <a:endParaRPr lang="en-US" dirty="0"/>
          </a:p>
        </p:txBody>
      </p:sp>
      <p:pic>
        <p:nvPicPr>
          <p:cNvPr id="7" name="Picture 6" descr="Screen Shot 2013-08-22 at 8.29.44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25264" y="142876"/>
            <a:ext cx="5280437" cy="6021214"/>
          </a:xfrm>
          <a:prstGeom prst="rect">
            <a:avLst/>
          </a:prstGeom>
        </p:spPr>
      </p:pic>
    </p:spTree>
    <p:extLst>
      <p:ext uri="{BB962C8B-B14F-4D97-AF65-F5344CB8AC3E}">
        <p14:creationId xmlns:p14="http://schemas.microsoft.com/office/powerpoint/2010/main" xmlns="" val="2594936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Copyright © 2013 Legal Momentum</a:t>
            </a:r>
            <a:endParaRPr lang="en-US"/>
          </a:p>
        </p:txBody>
      </p:sp>
      <p:sp>
        <p:nvSpPr>
          <p:cNvPr id="6" name="Slide Number Placeholder 5"/>
          <p:cNvSpPr>
            <a:spLocks noGrp="1"/>
          </p:cNvSpPr>
          <p:nvPr>
            <p:ph type="sldNum" sz="quarter" idx="12"/>
          </p:nvPr>
        </p:nvSpPr>
        <p:spPr/>
        <p:txBody>
          <a:bodyPr/>
          <a:lstStyle/>
          <a:p>
            <a:pPr>
              <a:defRPr/>
            </a:pPr>
            <a:fld id="{3E1C37BC-8B20-4F39-9E79-F62AB5A4CB57}" type="slidenum">
              <a:rPr lang="en-US" smtClean="0"/>
              <a:pPr>
                <a:defRPr/>
              </a:pPr>
              <a:t>33</a:t>
            </a:fld>
            <a:endParaRPr lang="en-US" dirty="0"/>
          </a:p>
        </p:txBody>
      </p:sp>
      <p:pic>
        <p:nvPicPr>
          <p:cNvPr id="7" name="Picture 6" descr="Screen Shot 2013-08-22 at 8.37.08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41450" y="83344"/>
            <a:ext cx="5664251" cy="5965031"/>
          </a:xfrm>
          <a:prstGeom prst="rect">
            <a:avLst/>
          </a:prstGeom>
        </p:spPr>
      </p:pic>
    </p:spTree>
    <p:extLst>
      <p:ext uri="{BB962C8B-B14F-4D97-AF65-F5344CB8AC3E}">
        <p14:creationId xmlns:p14="http://schemas.microsoft.com/office/powerpoint/2010/main" xmlns="" val="1220884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Copyright © 2013 Legal Momentum</a:t>
            </a:r>
            <a:endParaRPr lang="en-US"/>
          </a:p>
        </p:txBody>
      </p:sp>
      <p:sp>
        <p:nvSpPr>
          <p:cNvPr id="6" name="Slide Number Placeholder 5"/>
          <p:cNvSpPr>
            <a:spLocks noGrp="1"/>
          </p:cNvSpPr>
          <p:nvPr>
            <p:ph type="sldNum" sz="quarter" idx="12"/>
          </p:nvPr>
        </p:nvSpPr>
        <p:spPr/>
        <p:txBody>
          <a:bodyPr/>
          <a:lstStyle/>
          <a:p>
            <a:pPr>
              <a:defRPr/>
            </a:pPr>
            <a:fld id="{3E1C37BC-8B20-4F39-9E79-F62AB5A4CB57}" type="slidenum">
              <a:rPr lang="en-US" smtClean="0"/>
              <a:pPr>
                <a:defRPr/>
              </a:pPr>
              <a:t>34</a:t>
            </a:fld>
            <a:endParaRPr lang="en-US" dirty="0"/>
          </a:p>
        </p:txBody>
      </p:sp>
      <p:pic>
        <p:nvPicPr>
          <p:cNvPr id="7" name="Picture 6" descr="Screen Shot 2013-08-22 at 8.37.23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49004" y="190500"/>
            <a:ext cx="6058297" cy="5917406"/>
          </a:xfrm>
          <a:prstGeom prst="rect">
            <a:avLst/>
          </a:prstGeom>
        </p:spPr>
      </p:pic>
    </p:spTree>
    <p:extLst>
      <p:ext uri="{BB962C8B-B14F-4D97-AF65-F5344CB8AC3E}">
        <p14:creationId xmlns:p14="http://schemas.microsoft.com/office/powerpoint/2010/main" xmlns="" val="3718461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effectLst/>
                <a:ea typeface="ＭＳ Ｐゴシック"/>
              </a:rPr>
              <a:t>Detailed Genital Assessment</a:t>
            </a:r>
          </a:p>
        </p:txBody>
      </p:sp>
      <p:sp>
        <p:nvSpPr>
          <p:cNvPr id="28675" name="Content Placeholder 2"/>
          <p:cNvSpPr>
            <a:spLocks noGrp="1"/>
          </p:cNvSpPr>
          <p:nvPr>
            <p:ph idx="1"/>
          </p:nvPr>
        </p:nvSpPr>
        <p:spPr>
          <a:xfrm>
            <a:off x="457201" y="1276946"/>
            <a:ext cx="8486774" cy="5161359"/>
          </a:xfrm>
        </p:spPr>
        <p:txBody>
          <a:bodyPr/>
          <a:lstStyle/>
          <a:p>
            <a:endParaRPr lang="en-US" sz="1800" dirty="0" smtClean="0">
              <a:effectLst/>
              <a:ea typeface="ＭＳ Ｐゴシック"/>
            </a:endParaRPr>
          </a:p>
          <a:p>
            <a:r>
              <a:rPr lang="en-US" sz="2600" dirty="0" smtClean="0">
                <a:effectLst/>
                <a:ea typeface="ＭＳ Ｐゴシック"/>
              </a:rPr>
              <a:t>SANE examines external genitals, anus, vagina, and cervix for injury</a:t>
            </a:r>
            <a:endParaRPr lang="en-US" sz="1800" dirty="0" smtClean="0">
              <a:effectLst/>
              <a:ea typeface="ＭＳ Ｐゴシック"/>
            </a:endParaRPr>
          </a:p>
          <a:p>
            <a:pPr lvl="1"/>
            <a:r>
              <a:rPr lang="en-US" sz="2600" dirty="0" smtClean="0">
                <a:effectLst/>
              </a:rPr>
              <a:t>Documents, draws, and photographs any injuries</a:t>
            </a:r>
          </a:p>
          <a:p>
            <a:pPr lvl="1"/>
            <a:r>
              <a:rPr lang="en-US" sz="2600" dirty="0" smtClean="0">
                <a:effectLst/>
              </a:rPr>
              <a:t>Includes size, location, and appearance</a:t>
            </a:r>
          </a:p>
          <a:p>
            <a:pPr lvl="1"/>
            <a:r>
              <a:rPr lang="en-US" sz="2600" dirty="0" smtClean="0">
                <a:effectLst/>
              </a:rPr>
              <a:t>Utilizes aids to accurate visualization as necessary </a:t>
            </a:r>
          </a:p>
        </p:txBody>
      </p:sp>
      <p:sp>
        <p:nvSpPr>
          <p:cNvPr id="5" name="Footer Placeholder 4"/>
          <p:cNvSpPr>
            <a:spLocks noGrp="1"/>
          </p:cNvSpPr>
          <p:nvPr>
            <p:ph type="ftr" sz="quarter" idx="11"/>
          </p:nvPr>
        </p:nvSpPr>
        <p:spPr/>
        <p:txBody>
          <a:bodyPr/>
          <a:lstStyle/>
          <a:p>
            <a:pPr>
              <a:defRPr/>
            </a:pPr>
            <a:r>
              <a:rPr lang="en-US" dirty="0"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CA10158C-4899-42F3-8ED0-3B9AF0376DBD}"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Copyright © 2013 Legal Momentum</a:t>
            </a:r>
            <a:endParaRPr lang="en-US"/>
          </a:p>
        </p:txBody>
      </p:sp>
      <p:sp>
        <p:nvSpPr>
          <p:cNvPr id="6" name="Slide Number Placeholder 5"/>
          <p:cNvSpPr>
            <a:spLocks noGrp="1"/>
          </p:cNvSpPr>
          <p:nvPr>
            <p:ph type="sldNum" sz="quarter" idx="12"/>
          </p:nvPr>
        </p:nvSpPr>
        <p:spPr/>
        <p:txBody>
          <a:bodyPr/>
          <a:lstStyle/>
          <a:p>
            <a:pPr>
              <a:defRPr/>
            </a:pPr>
            <a:fld id="{3E1C37BC-8B20-4F39-9E79-F62AB5A4CB57}" type="slidenum">
              <a:rPr lang="en-US" smtClean="0"/>
              <a:pPr>
                <a:defRPr/>
              </a:pPr>
              <a:t>36</a:t>
            </a:fld>
            <a:endParaRPr lang="en-US" dirty="0"/>
          </a:p>
        </p:txBody>
      </p:sp>
      <p:pic>
        <p:nvPicPr>
          <p:cNvPr id="7" name="Picture 6" descr="Screen Shot 2013-08-22 at 8.43.21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24816" y="142875"/>
            <a:ext cx="6599985" cy="5966161"/>
          </a:xfrm>
          <a:prstGeom prst="rect">
            <a:avLst/>
          </a:prstGeom>
        </p:spPr>
      </p:pic>
    </p:spTree>
    <p:extLst>
      <p:ext uri="{BB962C8B-B14F-4D97-AF65-F5344CB8AC3E}">
        <p14:creationId xmlns:p14="http://schemas.microsoft.com/office/powerpoint/2010/main" xmlns="" val="3258550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Copyright © 2013 Legal Momentum</a:t>
            </a:r>
            <a:endParaRPr lang="en-US"/>
          </a:p>
        </p:txBody>
      </p:sp>
      <p:sp>
        <p:nvSpPr>
          <p:cNvPr id="6" name="Slide Number Placeholder 5"/>
          <p:cNvSpPr>
            <a:spLocks noGrp="1"/>
          </p:cNvSpPr>
          <p:nvPr>
            <p:ph type="sldNum" sz="quarter" idx="12"/>
          </p:nvPr>
        </p:nvSpPr>
        <p:spPr/>
        <p:txBody>
          <a:bodyPr/>
          <a:lstStyle/>
          <a:p>
            <a:pPr>
              <a:defRPr/>
            </a:pPr>
            <a:fld id="{3E1C37BC-8B20-4F39-9E79-F62AB5A4CB57}" type="slidenum">
              <a:rPr lang="en-US" smtClean="0"/>
              <a:pPr>
                <a:defRPr/>
              </a:pPr>
              <a:t>37</a:t>
            </a:fld>
            <a:endParaRPr lang="en-US" dirty="0"/>
          </a:p>
        </p:txBody>
      </p:sp>
      <p:pic>
        <p:nvPicPr>
          <p:cNvPr id="8" name="Picture 7" descr="Screen Shot 2013-08-22 at 8.30.04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66879" y="120793"/>
            <a:ext cx="5335621" cy="5951395"/>
          </a:xfrm>
          <a:prstGeom prst="rect">
            <a:avLst/>
          </a:prstGeom>
        </p:spPr>
      </p:pic>
    </p:spTree>
    <p:extLst>
      <p:ext uri="{BB962C8B-B14F-4D97-AF65-F5344CB8AC3E}">
        <p14:creationId xmlns:p14="http://schemas.microsoft.com/office/powerpoint/2010/main" xmlns="" val="413863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Copyright © 2013 Legal Momentum</a:t>
            </a:r>
            <a:endParaRPr lang="en-US"/>
          </a:p>
        </p:txBody>
      </p:sp>
      <p:sp>
        <p:nvSpPr>
          <p:cNvPr id="6" name="Slide Number Placeholder 5"/>
          <p:cNvSpPr>
            <a:spLocks noGrp="1"/>
          </p:cNvSpPr>
          <p:nvPr>
            <p:ph type="sldNum" sz="quarter" idx="12"/>
          </p:nvPr>
        </p:nvSpPr>
        <p:spPr/>
        <p:txBody>
          <a:bodyPr/>
          <a:lstStyle/>
          <a:p>
            <a:pPr>
              <a:defRPr/>
            </a:pPr>
            <a:fld id="{3E1C37BC-8B20-4F39-9E79-F62AB5A4CB57}" type="slidenum">
              <a:rPr lang="en-US" smtClean="0"/>
              <a:pPr>
                <a:defRPr/>
              </a:pPr>
              <a:t>38</a:t>
            </a:fld>
            <a:endParaRPr lang="en-US" dirty="0"/>
          </a:p>
        </p:txBody>
      </p:sp>
      <p:pic>
        <p:nvPicPr>
          <p:cNvPr id="7" name="Picture 6" descr="Screen Shot 2013-08-22 at 8.43.59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62050" y="261938"/>
            <a:ext cx="6978650" cy="5832447"/>
          </a:xfrm>
          <a:prstGeom prst="rect">
            <a:avLst/>
          </a:prstGeom>
        </p:spPr>
      </p:pic>
    </p:spTree>
    <p:extLst>
      <p:ext uri="{BB962C8B-B14F-4D97-AF65-F5344CB8AC3E}">
        <p14:creationId xmlns:p14="http://schemas.microsoft.com/office/powerpoint/2010/main" xmlns="" val="2597574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effectLst/>
                <a:ea typeface="ＭＳ Ｐゴシック"/>
              </a:rPr>
              <a:t>Aids to Accurate Visualization and Recording of  </a:t>
            </a:r>
            <a:br>
              <a:rPr lang="en-US" smtClean="0">
                <a:effectLst/>
                <a:ea typeface="ＭＳ Ｐゴシック"/>
              </a:rPr>
            </a:br>
            <a:r>
              <a:rPr lang="en-US" smtClean="0">
                <a:effectLst/>
                <a:ea typeface="ＭＳ Ｐゴシック"/>
              </a:rPr>
              <a:t>Genital Injuries</a:t>
            </a:r>
          </a:p>
        </p:txBody>
      </p:sp>
      <p:sp>
        <p:nvSpPr>
          <p:cNvPr id="30723" name="Content Placeholder 2"/>
          <p:cNvSpPr>
            <a:spLocks noGrp="1"/>
          </p:cNvSpPr>
          <p:nvPr>
            <p:ph idx="1"/>
          </p:nvPr>
        </p:nvSpPr>
        <p:spPr/>
        <p:txBody>
          <a:bodyPr/>
          <a:lstStyle/>
          <a:p>
            <a:pPr>
              <a:buFont typeface="Arial" pitchFamily="34" charset="0"/>
              <a:buNone/>
            </a:pPr>
            <a:endParaRPr lang="en-US" smtClean="0">
              <a:effectLst/>
              <a:ea typeface="ＭＳ Ｐゴシック"/>
            </a:endParaRPr>
          </a:p>
          <a:p>
            <a:r>
              <a:rPr lang="en-US" smtClean="0">
                <a:effectLst/>
                <a:ea typeface="ＭＳ Ｐゴシック"/>
              </a:rPr>
              <a:t>Colposcope with photographic capabilities</a:t>
            </a:r>
          </a:p>
          <a:p>
            <a:endParaRPr lang="en-US" smtClean="0">
              <a:effectLst/>
              <a:ea typeface="ＭＳ Ｐゴシック"/>
            </a:endParaRPr>
          </a:p>
          <a:p>
            <a:r>
              <a:rPr lang="en-US" smtClean="0">
                <a:effectLst/>
                <a:ea typeface="ＭＳ Ｐゴシック"/>
              </a:rPr>
              <a:t>Digital Camera </a:t>
            </a:r>
          </a:p>
          <a:p>
            <a:endParaRPr lang="en-US" smtClean="0">
              <a:effectLst/>
              <a:ea typeface="ＭＳ Ｐゴシック"/>
            </a:endParaRPr>
          </a:p>
          <a:p>
            <a:r>
              <a:rPr lang="en-US" smtClean="0">
                <a:effectLst/>
                <a:ea typeface="ＭＳ Ｐゴシック"/>
              </a:rPr>
              <a:t>Toluidine Blue Dye</a:t>
            </a:r>
          </a:p>
          <a:p>
            <a:endParaRPr lang="en-US" smtClean="0">
              <a:effectLst/>
              <a:ea typeface="ＭＳ Ｐゴシック"/>
            </a:endParaRP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8AE81E1E-8E3F-4B4D-BADB-BD05B8970C4B}" type="slidenum">
              <a:rPr lang="en-US" smtClean="0"/>
              <a:pPr>
                <a:defRPr/>
              </a:pPr>
              <a:t>39</a:t>
            </a:fld>
            <a:endParaRPr lang="en-US" dirty="0"/>
          </a:p>
        </p:txBody>
      </p:sp>
    </p:spTree>
    <p:extLst>
      <p:ext uri="{BB962C8B-B14F-4D97-AF65-F5344CB8AC3E}">
        <p14:creationId xmlns:p14="http://schemas.microsoft.com/office/powerpoint/2010/main" xmlns="" val="1448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p:txBody>
          <a:bodyPr/>
          <a:lstStyle/>
          <a:p>
            <a:r>
              <a:rPr lang="en-US" smtClean="0">
                <a:effectLst/>
                <a:ea typeface="ＭＳ Ｐゴシック"/>
              </a:rPr>
              <a:t>Medical Evidence in Rape Trials</a:t>
            </a:r>
          </a:p>
        </p:txBody>
      </p:sp>
      <p:sp>
        <p:nvSpPr>
          <p:cNvPr id="17411" name="Content Placeholder 8"/>
          <p:cNvSpPr>
            <a:spLocks noGrp="1"/>
          </p:cNvSpPr>
          <p:nvPr>
            <p:ph idx="1"/>
          </p:nvPr>
        </p:nvSpPr>
        <p:spPr/>
        <p:txBody>
          <a:bodyPr/>
          <a:lstStyle/>
          <a:p>
            <a:r>
              <a:rPr lang="en-US" dirty="0" smtClean="0">
                <a:effectLst/>
                <a:ea typeface="ＭＳ Ｐゴシック"/>
              </a:rPr>
              <a:t>Inaccurate assumptions about medical evidence in adult victim sexual assault trials undermine fairness in the justice system. </a:t>
            </a:r>
          </a:p>
        </p:txBody>
      </p:sp>
      <p:sp>
        <p:nvSpPr>
          <p:cNvPr id="6" name="Slide Number Placeholder 5"/>
          <p:cNvSpPr>
            <a:spLocks noGrp="1"/>
          </p:cNvSpPr>
          <p:nvPr>
            <p:ph type="sldNum" sz="quarter" idx="12"/>
          </p:nvPr>
        </p:nvSpPr>
        <p:spPr/>
        <p:txBody>
          <a:bodyPr/>
          <a:lstStyle/>
          <a:p>
            <a:pPr>
              <a:defRPr/>
            </a:pPr>
            <a:fld id="{282D6273-AA8C-412B-A9D2-CC16232491D5}" type="slidenum">
              <a:rPr lang="en-US" smtClean="0"/>
              <a:pPr>
                <a:defRPr/>
              </a:pPr>
              <a:t>4</a:t>
            </a:fld>
            <a:endParaRPr lang="en-US" dirty="0"/>
          </a:p>
        </p:txBody>
      </p:sp>
      <p:sp>
        <p:nvSpPr>
          <p:cNvPr id="2" name="Footer Placeholder 1"/>
          <p:cNvSpPr>
            <a:spLocks noGrp="1"/>
          </p:cNvSpPr>
          <p:nvPr>
            <p:ph type="ftr" sz="quarter" idx="11"/>
          </p:nvPr>
        </p:nvSpPr>
        <p:spPr/>
        <p:txBody>
          <a:bodyPr/>
          <a:lstStyle/>
          <a:p>
            <a:pPr>
              <a:defRPr/>
            </a:pPr>
            <a:r>
              <a:rPr lang="en-US" smtClean="0"/>
              <a:t>Copyright © 2013 Legal Momentum </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noFill/>
        </p:spPr>
        <p:txBody>
          <a:bodyPr/>
          <a:lstStyle/>
          <a:p>
            <a:r>
              <a:rPr lang="en-US" smtClean="0">
                <a:effectLst/>
                <a:ea typeface="ＭＳ Ｐゴシック"/>
              </a:rPr>
              <a:t>Photographing Genital Injuries</a:t>
            </a:r>
          </a:p>
        </p:txBody>
      </p:sp>
      <p:sp>
        <p:nvSpPr>
          <p:cNvPr id="31747" name="Rectangle 3"/>
          <p:cNvSpPr>
            <a:spLocks noGrp="1" noChangeArrowheads="1"/>
          </p:cNvSpPr>
          <p:nvPr>
            <p:ph type="body" idx="4294967295"/>
          </p:nvPr>
        </p:nvSpPr>
        <p:spPr>
          <a:xfrm>
            <a:off x="457200" y="1420814"/>
            <a:ext cx="8229600" cy="4530725"/>
          </a:xfrm>
          <a:noFill/>
        </p:spPr>
        <p:txBody>
          <a:bodyPr/>
          <a:lstStyle/>
          <a:p>
            <a:pPr>
              <a:buClr>
                <a:schemeClr val="tx1"/>
              </a:buClr>
              <a:buFontTx/>
              <a:buChar char="•"/>
            </a:pPr>
            <a:r>
              <a:rPr lang="en-US" sz="2600" dirty="0" smtClean="0">
                <a:effectLst/>
                <a:ea typeface="ＭＳ Ｐゴシック"/>
              </a:rPr>
              <a:t>Whether genital injuries should be photographed is a controversial issue because of the risks to patient privacy.</a:t>
            </a:r>
          </a:p>
          <a:p>
            <a:pPr>
              <a:buClr>
                <a:schemeClr val="tx1"/>
              </a:buClr>
              <a:buFontTx/>
              <a:buChar char="•"/>
            </a:pPr>
            <a:endParaRPr lang="en-US" sz="2600" dirty="0" smtClean="0">
              <a:effectLst/>
              <a:ea typeface="ＭＳ Ｐゴシック"/>
            </a:endParaRPr>
          </a:p>
          <a:p>
            <a:pPr>
              <a:buClr>
                <a:schemeClr val="tx1"/>
              </a:buClr>
              <a:buFontTx/>
              <a:buChar char="•"/>
            </a:pPr>
            <a:r>
              <a:rPr lang="en-US" sz="2600" dirty="0" smtClean="0">
                <a:effectLst/>
                <a:ea typeface="ＭＳ Ｐゴシック"/>
              </a:rPr>
              <a:t>Courts are being asked to keep access to such photos to a minimum. </a:t>
            </a:r>
          </a:p>
          <a:p>
            <a:pPr>
              <a:buClr>
                <a:schemeClr val="tx1"/>
              </a:buClr>
              <a:buFontTx/>
              <a:buChar char="•"/>
            </a:pPr>
            <a:endParaRPr lang="en-US" sz="2600" dirty="0" smtClean="0">
              <a:effectLst/>
              <a:ea typeface="ＭＳ Ｐゴシック"/>
            </a:endParaRPr>
          </a:p>
          <a:p>
            <a:pPr>
              <a:buClr>
                <a:schemeClr val="tx1"/>
              </a:buClr>
              <a:buFontTx/>
              <a:buChar char="•"/>
            </a:pPr>
            <a:r>
              <a:rPr lang="en-US" sz="2600" dirty="0" smtClean="0">
                <a:effectLst/>
                <a:ea typeface="ＭＳ Ｐゴシック"/>
              </a:rPr>
              <a:t>Genital photographs are still commonly used for documentation purposes.</a:t>
            </a:r>
          </a:p>
        </p:txBody>
      </p:sp>
      <p:sp>
        <p:nvSpPr>
          <p:cNvPr id="6" name="Slide Number Placeholder 5"/>
          <p:cNvSpPr>
            <a:spLocks noGrp="1"/>
          </p:cNvSpPr>
          <p:nvPr>
            <p:ph type="sldNum" sz="quarter" idx="12"/>
          </p:nvPr>
        </p:nvSpPr>
        <p:spPr/>
        <p:txBody>
          <a:bodyPr/>
          <a:lstStyle/>
          <a:p>
            <a:pPr>
              <a:defRPr/>
            </a:pPr>
            <a:fld id="{3E1C37BC-8B20-4F39-9E79-F62AB5A4CB57}" type="slidenum">
              <a:rPr lang="en-US" smtClean="0"/>
              <a:pPr>
                <a:defRPr/>
              </a:pPr>
              <a:t>40</a:t>
            </a:fld>
            <a:endParaRPr lang="en-US" dirty="0"/>
          </a:p>
        </p:txBody>
      </p:sp>
      <p:sp>
        <p:nvSpPr>
          <p:cNvPr id="7" name="Footer Placeholder 6"/>
          <p:cNvSpPr>
            <a:spLocks noGrp="1"/>
          </p:cNvSpPr>
          <p:nvPr>
            <p:ph type="ftr" sz="quarter" idx="11"/>
          </p:nvPr>
        </p:nvSpPr>
        <p:spPr/>
        <p:txBody>
          <a:bodyPr/>
          <a:lstStyle/>
          <a:p>
            <a:pPr>
              <a:defRPr/>
            </a:pPr>
            <a:r>
              <a:rPr lang="en-US" smtClean="0"/>
              <a:t>Copyright © 2013 Legal Momentum</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Reasons for Absence of Female Genital Injuries </a:t>
            </a:r>
            <a:endParaRPr lang="en-US" dirty="0">
              <a:effectLst/>
            </a:endParaRPr>
          </a:p>
        </p:txBody>
      </p:sp>
      <p:sp>
        <p:nvSpPr>
          <p:cNvPr id="3" name="Content Placeholder 2"/>
          <p:cNvSpPr>
            <a:spLocks noGrp="1"/>
          </p:cNvSpPr>
          <p:nvPr>
            <p:ph idx="1"/>
          </p:nvPr>
        </p:nvSpPr>
        <p:spPr>
          <a:xfrm>
            <a:off x="457200" y="1747839"/>
            <a:ext cx="8229600" cy="4530725"/>
          </a:xfrm>
        </p:spPr>
        <p:txBody>
          <a:bodyPr/>
          <a:lstStyle/>
          <a:p>
            <a:pPr marL="0" indent="0">
              <a:buNone/>
            </a:pPr>
            <a:r>
              <a:rPr lang="en-US" dirty="0" smtClean="0">
                <a:effectLst/>
              </a:rPr>
              <a:t>Many female victims have no genital injuries, for a variety of reasons:</a:t>
            </a:r>
          </a:p>
          <a:p>
            <a:r>
              <a:rPr lang="en-US" dirty="0" smtClean="0">
                <a:effectLst/>
              </a:rPr>
              <a:t>Anatomical structure of the vagina</a:t>
            </a:r>
          </a:p>
          <a:p>
            <a:r>
              <a:rPr lang="en-US" dirty="0" smtClean="0">
                <a:effectLst/>
              </a:rPr>
              <a:t>Vaginal vault may have been lubricated, either naturally or artificially</a:t>
            </a:r>
          </a:p>
          <a:p>
            <a:r>
              <a:rPr lang="en-US" dirty="0" smtClean="0">
                <a:effectLst/>
              </a:rPr>
              <a:t>Delayed reporting</a:t>
            </a:r>
          </a:p>
          <a:p>
            <a:r>
              <a:rPr lang="en-US" dirty="0" smtClean="0">
                <a:effectLst/>
              </a:rPr>
              <a:t>Victim’s age and health status </a:t>
            </a:r>
            <a:endParaRPr lang="en-US" dirty="0">
              <a:effectLst/>
            </a:endParaRP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3E1C37BC-8B20-4F39-9E79-F62AB5A4CB57}" type="slidenum">
              <a:rPr lang="en-US" smtClean="0"/>
              <a:pPr>
                <a:defRPr/>
              </a:pPr>
              <a:t>41</a:t>
            </a:fld>
            <a:endParaRPr lang="en-US" dirty="0"/>
          </a:p>
        </p:txBody>
      </p:sp>
    </p:spTree>
    <p:extLst>
      <p:ext uri="{BB962C8B-B14F-4D97-AF65-F5344CB8AC3E}">
        <p14:creationId xmlns:p14="http://schemas.microsoft.com/office/powerpoint/2010/main" xmlns="" val="3218415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effectLst/>
                <a:ea typeface="ＭＳ Ｐゴシック"/>
              </a:rPr>
              <a:t>Sexual Assault </a:t>
            </a:r>
            <a:br>
              <a:rPr lang="en-US" dirty="0" smtClean="0">
                <a:effectLst/>
                <a:ea typeface="ＭＳ Ｐゴシック"/>
              </a:rPr>
            </a:br>
            <a:r>
              <a:rPr lang="en-US" dirty="0" smtClean="0">
                <a:effectLst/>
                <a:ea typeface="ＭＳ Ｐゴシック"/>
              </a:rPr>
              <a:t>Forensic Evidence Kit</a:t>
            </a:r>
          </a:p>
        </p:txBody>
      </p:sp>
      <p:sp>
        <p:nvSpPr>
          <p:cNvPr id="32771" name="Content Placeholder 2"/>
          <p:cNvSpPr>
            <a:spLocks noGrp="1"/>
          </p:cNvSpPr>
          <p:nvPr>
            <p:ph idx="1"/>
          </p:nvPr>
        </p:nvSpPr>
        <p:spPr>
          <a:xfrm>
            <a:off x="457202" y="1600201"/>
            <a:ext cx="7788275" cy="4530725"/>
          </a:xfrm>
        </p:spPr>
        <p:txBody>
          <a:bodyPr/>
          <a:lstStyle/>
          <a:p>
            <a:endParaRPr lang="en-US" sz="1800" dirty="0" smtClean="0">
              <a:effectLst/>
              <a:ea typeface="ＭＳ Ｐゴシック"/>
            </a:endParaRPr>
          </a:p>
          <a:p>
            <a:r>
              <a:rPr lang="en-US" sz="2600" dirty="0" smtClean="0">
                <a:effectLst/>
                <a:ea typeface="ＭＳ Ｐゴシック"/>
              </a:rPr>
              <a:t>The sexual assault evidence kit, often called a “rape kit,” is actually a cardboard box or large envelope containing the equipment and containers needed to collect and store biologic and non-biologic forensic evidence from the patient’s body and clothing. The kit includes a large paper bag in which to collect the clothing itself. Additional paper bags for clothing are used as needed.</a:t>
            </a: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D8FE2861-B916-474D-B99F-C70833A97A00}"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42900" y="200025"/>
            <a:ext cx="8229600" cy="1143000"/>
          </a:xfrm>
        </p:spPr>
        <p:txBody>
          <a:bodyPr/>
          <a:lstStyle/>
          <a:p>
            <a:r>
              <a:rPr lang="en-US" smtClean="0">
                <a:effectLst/>
                <a:ea typeface="ＭＳ Ｐゴシック"/>
              </a:rPr>
              <a:t>Sexual Assault Forensic Evidence Kit</a:t>
            </a:r>
          </a:p>
        </p:txBody>
      </p:sp>
      <p:sp>
        <p:nvSpPr>
          <p:cNvPr id="33795" name="Content Placeholder 2"/>
          <p:cNvSpPr>
            <a:spLocks noGrp="1"/>
          </p:cNvSpPr>
          <p:nvPr>
            <p:ph idx="1"/>
          </p:nvPr>
        </p:nvSpPr>
        <p:spPr>
          <a:xfrm>
            <a:off x="342900" y="1343026"/>
            <a:ext cx="8343900" cy="4530725"/>
          </a:xfrm>
        </p:spPr>
        <p:txBody>
          <a:bodyPr/>
          <a:lstStyle/>
          <a:p>
            <a:r>
              <a:rPr lang="en-US" sz="2600" dirty="0" smtClean="0">
                <a:effectLst/>
                <a:ea typeface="ＭＳ Ｐゴシック"/>
              </a:rPr>
              <a:t>Kit contents vary according to states and localities. A typical kit includes: </a:t>
            </a:r>
          </a:p>
          <a:p>
            <a:pPr lvl="1"/>
            <a:r>
              <a:rPr lang="en-US" sz="2600" dirty="0" smtClean="0">
                <a:effectLst/>
              </a:rPr>
              <a:t>Instructions for evidence collection</a:t>
            </a:r>
          </a:p>
          <a:p>
            <a:pPr lvl="1"/>
            <a:r>
              <a:rPr lang="en-US" sz="2600" dirty="0" smtClean="0">
                <a:effectLst/>
              </a:rPr>
              <a:t>Bags and sheets of paper for evidence collection</a:t>
            </a:r>
          </a:p>
          <a:p>
            <a:pPr lvl="1"/>
            <a:r>
              <a:rPr lang="en-US" sz="2600" dirty="0" smtClean="0">
                <a:effectLst/>
              </a:rPr>
              <a:t>Swabs for collecting fluids from lips, cheeks, thighs, vagina, anus, buttocks</a:t>
            </a:r>
          </a:p>
          <a:p>
            <a:pPr lvl="1"/>
            <a:r>
              <a:rPr lang="en-US" sz="2600" dirty="0" smtClean="0">
                <a:effectLst/>
              </a:rPr>
              <a:t>Comb to collect hair and fibers</a:t>
            </a:r>
          </a:p>
          <a:p>
            <a:pPr lvl="1"/>
            <a:r>
              <a:rPr lang="en-US" sz="2600" dirty="0" smtClean="0">
                <a:effectLst/>
              </a:rPr>
              <a:t>Envelopes for hair and fibers</a:t>
            </a:r>
          </a:p>
          <a:p>
            <a:pPr lvl="1"/>
            <a:r>
              <a:rPr lang="en-US" sz="2600" dirty="0" smtClean="0">
                <a:effectLst/>
              </a:rPr>
              <a:t>Blood collection devices</a:t>
            </a:r>
          </a:p>
          <a:p>
            <a:pPr lvl="1"/>
            <a:r>
              <a:rPr lang="en-US" sz="2600" dirty="0" smtClean="0">
                <a:effectLst/>
              </a:rPr>
              <a:t>Documentation forms</a:t>
            </a:r>
          </a:p>
          <a:p>
            <a:pPr lvl="1"/>
            <a:r>
              <a:rPr lang="en-US" sz="2600" dirty="0" smtClean="0">
                <a:effectLst/>
              </a:rPr>
              <a:t>Labels</a:t>
            </a: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3AA10672-B5DE-425F-9ADC-91238BCD0B23}"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effectLst/>
                <a:ea typeface="ＭＳ Ｐゴシック"/>
              </a:rPr>
              <a:t>Sexual Assault Evidence Kit</a:t>
            </a:r>
            <a:br>
              <a:rPr lang="en-US" smtClean="0">
                <a:effectLst/>
                <a:ea typeface="ＭＳ Ｐゴシック"/>
              </a:rPr>
            </a:br>
            <a:r>
              <a:rPr lang="en-US" smtClean="0">
                <a:effectLst/>
                <a:ea typeface="ＭＳ Ｐゴシック"/>
              </a:rPr>
              <a:t>Chain of Custody</a:t>
            </a:r>
          </a:p>
        </p:txBody>
      </p:sp>
      <p:sp>
        <p:nvSpPr>
          <p:cNvPr id="34819" name="Content Placeholder 2"/>
          <p:cNvSpPr>
            <a:spLocks noGrp="1"/>
          </p:cNvSpPr>
          <p:nvPr>
            <p:ph idx="1"/>
          </p:nvPr>
        </p:nvSpPr>
        <p:spPr/>
        <p:txBody>
          <a:bodyPr/>
          <a:lstStyle/>
          <a:p>
            <a:endParaRPr lang="en-US" sz="1800" dirty="0" smtClean="0">
              <a:effectLst/>
              <a:ea typeface="ＭＳ Ｐゴシック"/>
            </a:endParaRPr>
          </a:p>
          <a:p>
            <a:r>
              <a:rPr lang="en-US" dirty="0" smtClean="0">
                <a:effectLst/>
                <a:ea typeface="ＭＳ Ｐゴシック"/>
              </a:rPr>
              <a:t>Maintaining the chain of custody is essential for the SANE to be able to testify that the evidence could not have been tampered with or contaminated in any way during collection, packaging, storage or transfer.</a:t>
            </a: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EB290125-F667-4002-830E-16E51B10343F}"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effectLst/>
                <a:ea typeface="ＭＳ Ｐゴシック"/>
              </a:rPr>
              <a:t>Time Frames for </a:t>
            </a:r>
            <a:br>
              <a:rPr lang="en-US" smtClean="0">
                <a:effectLst/>
                <a:ea typeface="ＭＳ Ｐゴシック"/>
              </a:rPr>
            </a:br>
            <a:r>
              <a:rPr lang="en-US" smtClean="0">
                <a:effectLst/>
                <a:ea typeface="ＭＳ Ｐゴシック"/>
              </a:rPr>
              <a:t>Evidence Collection</a:t>
            </a:r>
          </a:p>
        </p:txBody>
      </p:sp>
      <p:sp>
        <p:nvSpPr>
          <p:cNvPr id="35843" name="Content Placeholder 2"/>
          <p:cNvSpPr>
            <a:spLocks noGrp="1"/>
          </p:cNvSpPr>
          <p:nvPr>
            <p:ph idx="1"/>
          </p:nvPr>
        </p:nvSpPr>
        <p:spPr>
          <a:xfrm>
            <a:off x="457200" y="1600201"/>
            <a:ext cx="7785100" cy="4530725"/>
          </a:xfrm>
        </p:spPr>
        <p:txBody>
          <a:bodyPr/>
          <a:lstStyle/>
          <a:p>
            <a:endParaRPr lang="en-US" sz="1800" dirty="0" smtClean="0">
              <a:effectLst/>
              <a:ea typeface="ＭＳ Ｐゴシック"/>
            </a:endParaRPr>
          </a:p>
          <a:p>
            <a:r>
              <a:rPr lang="en-US" sz="3000" dirty="0" smtClean="0">
                <a:effectLst/>
                <a:ea typeface="ＭＳ Ｐゴシック"/>
              </a:rPr>
              <a:t>New techniques are continually extending time frames for evidence collection.</a:t>
            </a:r>
          </a:p>
          <a:p>
            <a:r>
              <a:rPr lang="en-US" sz="3000" dirty="0" smtClean="0">
                <a:effectLst/>
                <a:ea typeface="ＭＳ Ｐゴシック"/>
              </a:rPr>
              <a:t>Many jurisdictions have extended collection cutoff time to 120-134 hours (5-7 days), and time limit is rapidly changing.</a:t>
            </a:r>
          </a:p>
          <a:p>
            <a:r>
              <a:rPr lang="en-US" sz="3000" dirty="0" smtClean="0">
                <a:effectLst/>
                <a:ea typeface="ＭＳ Ｐゴシック"/>
              </a:rPr>
              <a:t>Traces of certain drugs can be detected in a urine sample up to 120 hours after assault.</a:t>
            </a: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32FDE22C-4A70-467C-A60F-CC6EB86E4EFC}"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effectLst/>
                <a:ea typeface="ＭＳ Ｐゴシック"/>
              </a:rPr>
              <a:t>Discharge Planning</a:t>
            </a:r>
          </a:p>
        </p:txBody>
      </p:sp>
      <p:sp>
        <p:nvSpPr>
          <p:cNvPr id="36867" name="Content Placeholder 2"/>
          <p:cNvSpPr>
            <a:spLocks noGrp="1"/>
          </p:cNvSpPr>
          <p:nvPr>
            <p:ph idx="1"/>
          </p:nvPr>
        </p:nvSpPr>
        <p:spPr/>
        <p:txBody>
          <a:bodyPr/>
          <a:lstStyle/>
          <a:p>
            <a:r>
              <a:rPr lang="en-US" dirty="0" smtClean="0">
                <a:effectLst/>
                <a:ea typeface="ＭＳ Ｐゴシック"/>
              </a:rPr>
              <a:t>SANEs prepare a discharge plan for patients presenting with sexual assault as their chief complaint as they do for all patients. </a:t>
            </a:r>
          </a:p>
          <a:p>
            <a:endParaRPr lang="en-US" sz="1800" dirty="0" smtClean="0">
              <a:effectLst/>
              <a:ea typeface="ＭＳ Ｐゴシック"/>
            </a:endParaRPr>
          </a:p>
          <a:p>
            <a:r>
              <a:rPr lang="en-US" dirty="0" smtClean="0">
                <a:effectLst/>
                <a:ea typeface="ＭＳ Ｐゴシック"/>
              </a:rPr>
              <a:t>Patient-assailant relationship is one of the key considerations in customizing the discharge plan.</a:t>
            </a: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21A85640-8873-460E-8D35-6B40F8275EB1}"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effectLst/>
                <a:ea typeface="ＭＳ Ｐゴシック"/>
              </a:rPr>
              <a:t>Medication and Discharge</a:t>
            </a:r>
          </a:p>
        </p:txBody>
      </p:sp>
      <p:sp>
        <p:nvSpPr>
          <p:cNvPr id="37891" name="Content Placeholder 2"/>
          <p:cNvSpPr>
            <a:spLocks noGrp="1"/>
          </p:cNvSpPr>
          <p:nvPr>
            <p:ph idx="1"/>
          </p:nvPr>
        </p:nvSpPr>
        <p:spPr/>
        <p:txBody>
          <a:bodyPr/>
          <a:lstStyle/>
          <a:p>
            <a:r>
              <a:rPr lang="en-US" smtClean="0">
                <a:effectLst/>
                <a:ea typeface="ＭＳ Ｐゴシック"/>
              </a:rPr>
              <a:t>SANE provides patient with:</a:t>
            </a:r>
          </a:p>
          <a:p>
            <a:pPr lvl="1"/>
            <a:r>
              <a:rPr lang="en-US" smtClean="0">
                <a:effectLst/>
              </a:rPr>
              <a:t>Treatment to prevent STIs and pregnancy</a:t>
            </a:r>
          </a:p>
          <a:p>
            <a:pPr lvl="1"/>
            <a:r>
              <a:rPr lang="en-US" smtClean="0">
                <a:effectLst/>
              </a:rPr>
              <a:t>Instructions for wound care and recommendations for follow-up examination</a:t>
            </a:r>
          </a:p>
          <a:p>
            <a:pPr lvl="1"/>
            <a:r>
              <a:rPr lang="en-US" smtClean="0">
                <a:effectLst/>
              </a:rPr>
              <a:t>Referrals for counseling and advocacy services</a:t>
            </a:r>
          </a:p>
          <a:p>
            <a:pPr lvl="1"/>
            <a:r>
              <a:rPr lang="en-US" smtClean="0">
                <a:effectLst/>
              </a:rPr>
              <a:t>Safety planning, if needed </a:t>
            </a: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E87E726A-48E4-494B-B123-70FA2488B5F4}"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21921"/>
            <a:ext cx="8229600" cy="1143000"/>
          </a:xfrm>
        </p:spPr>
        <p:txBody>
          <a:bodyPr/>
          <a:lstStyle/>
          <a:p>
            <a:r>
              <a:rPr lang="en-US" dirty="0" smtClean="0">
                <a:effectLst/>
                <a:ea typeface="ＭＳ Ｐゴシック"/>
              </a:rPr>
              <a:t>Discharge Safety Planning</a:t>
            </a:r>
          </a:p>
        </p:txBody>
      </p:sp>
      <p:sp>
        <p:nvSpPr>
          <p:cNvPr id="38915" name="Content Placeholder 2"/>
          <p:cNvSpPr>
            <a:spLocks noGrp="1"/>
          </p:cNvSpPr>
          <p:nvPr>
            <p:ph idx="1"/>
          </p:nvPr>
        </p:nvSpPr>
        <p:spPr>
          <a:xfrm>
            <a:off x="457200" y="777240"/>
            <a:ext cx="8229600" cy="4328160"/>
          </a:xfrm>
        </p:spPr>
        <p:txBody>
          <a:bodyPr/>
          <a:lstStyle/>
          <a:p>
            <a:endParaRPr lang="en-US" sz="1800" dirty="0" smtClean="0">
              <a:effectLst/>
              <a:ea typeface="ＭＳ Ｐゴシック"/>
            </a:endParaRPr>
          </a:p>
          <a:p>
            <a:endParaRPr lang="en-US" sz="2400" dirty="0"/>
          </a:p>
          <a:p>
            <a:r>
              <a:rPr lang="en-US" sz="2600" dirty="0" smtClean="0">
                <a:effectLst/>
              </a:rPr>
              <a:t>Part </a:t>
            </a:r>
            <a:r>
              <a:rPr lang="en-US" sz="2600" dirty="0">
                <a:effectLst/>
              </a:rPr>
              <a:t>of discharge planning is Safety Planning, to ensure patients are going to a safe environment </a:t>
            </a:r>
            <a:r>
              <a:rPr lang="en-US" sz="2600" dirty="0" smtClean="0">
                <a:effectLst/>
              </a:rPr>
              <a:t>where </a:t>
            </a:r>
            <a:r>
              <a:rPr lang="en-US" sz="2600" dirty="0">
                <a:effectLst/>
              </a:rPr>
              <a:t>they will receive any necessary follow-up care</a:t>
            </a:r>
            <a:r>
              <a:rPr lang="en-US" sz="2600" dirty="0" smtClean="0">
                <a:effectLst/>
              </a:rPr>
              <a:t>.</a:t>
            </a:r>
          </a:p>
          <a:p>
            <a:pPr marL="0" indent="0">
              <a:buNone/>
            </a:pPr>
            <a:endParaRPr lang="en-US" sz="2600" dirty="0">
              <a:effectLst/>
            </a:endParaRPr>
          </a:p>
          <a:p>
            <a:r>
              <a:rPr lang="en-US" sz="2600" dirty="0" smtClean="0">
                <a:effectLst/>
              </a:rPr>
              <a:t>In </a:t>
            </a:r>
            <a:r>
              <a:rPr lang="en-US" sz="2600" dirty="0">
                <a:effectLst/>
              </a:rPr>
              <a:t>taking a patient's account of the assault, SANEs ask about her or his relationship to the perpetrator in order to craft a discharge plan specific to the patient's health and safety needs.</a:t>
            </a:r>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
        <p:nvSpPr>
          <p:cNvPr id="6" name="Slide Number Placeholder 5"/>
          <p:cNvSpPr>
            <a:spLocks noGrp="1"/>
          </p:cNvSpPr>
          <p:nvPr>
            <p:ph type="sldNum" sz="quarter" idx="12"/>
          </p:nvPr>
        </p:nvSpPr>
        <p:spPr/>
        <p:txBody>
          <a:bodyPr/>
          <a:lstStyle/>
          <a:p>
            <a:pPr>
              <a:defRPr/>
            </a:pPr>
            <a:fld id="{EC08F5A0-9EFC-4EC0-BD23-E5027F90BA8D}"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1"/>
          <p:cNvSpPr>
            <a:spLocks noGrp="1" noChangeArrowheads="1"/>
          </p:cNvSpPr>
          <p:nvPr>
            <p:ph type="sldNum" sz="quarter" idx="11"/>
          </p:nvPr>
        </p:nvSpPr>
        <p:spPr/>
        <p:txBody>
          <a:bodyPr/>
          <a:lstStyle/>
          <a:p>
            <a:pPr>
              <a:defRPr/>
            </a:pPr>
            <a:fld id="{2FE6D476-BEE7-44C6-860C-A1ED99A40F0A}" type="slidenum">
              <a:rPr lang="en-US"/>
              <a:pPr>
                <a:defRPr/>
              </a:pPr>
              <a:t>49</a:t>
            </a:fld>
            <a:endParaRPr lang="en-US" dirty="0"/>
          </a:p>
        </p:txBody>
      </p:sp>
      <p:sp>
        <p:nvSpPr>
          <p:cNvPr id="8" name="Subtitle 7"/>
          <p:cNvSpPr>
            <a:spLocks noGrp="1"/>
          </p:cNvSpPr>
          <p:nvPr>
            <p:ph type="subTitle" idx="1"/>
          </p:nvPr>
        </p:nvSpPr>
        <p:spPr/>
        <p:txBody>
          <a:bodyPr/>
          <a:lstStyle/>
          <a:p>
            <a:pPr>
              <a:defRPr/>
            </a:pPr>
            <a:endParaRPr lang="en-US" dirty="0"/>
          </a:p>
        </p:txBody>
      </p:sp>
      <p:sp>
        <p:nvSpPr>
          <p:cNvPr id="14340" name="Title 6"/>
          <p:cNvSpPr>
            <a:spLocks noGrp="1"/>
          </p:cNvSpPr>
          <p:nvPr>
            <p:ph type="ctrTitle"/>
          </p:nvPr>
        </p:nvSpPr>
        <p:spPr/>
        <p:txBody>
          <a:bodyPr/>
          <a:lstStyle/>
          <a:p>
            <a:r>
              <a:rPr lang="en-US" smtClean="0">
                <a:effectLst/>
                <a:ea typeface="ＭＳ Ｐゴシック"/>
              </a:rPr>
              <a:t>Suspect Examinations</a:t>
            </a:r>
          </a:p>
        </p:txBody>
      </p:sp>
      <p:sp>
        <p:nvSpPr>
          <p:cNvPr id="16388" name="Slide Number Placeholder 5"/>
          <p:cNvSpPr txBox="1">
            <a:spLocks noGrp="1"/>
          </p:cNvSpPr>
          <p:nvPr/>
        </p:nvSpPr>
        <p:spPr bwMode="auto">
          <a:xfrm>
            <a:off x="6553200" y="6278563"/>
            <a:ext cx="2133600" cy="457200"/>
          </a:xfrm>
          <a:prstGeom prst="rect">
            <a:avLst/>
          </a:prstGeom>
          <a:noFill/>
          <a:ln>
            <a:miter lim="800000"/>
            <a:headEnd/>
            <a:tailEnd/>
          </a:ln>
        </p:spPr>
        <p:txBody>
          <a:bodyPr anchor="b"/>
          <a:lstStyle/>
          <a:p>
            <a:pPr algn="r">
              <a:defRPr/>
            </a:pPr>
            <a:fld id="{6BC6F889-07C2-46B2-9B32-8D05743B2522}" type="slidenum">
              <a:rPr lang="en-US" sz="1200">
                <a:solidFill>
                  <a:srgbClr val="FFFFFF"/>
                </a:solidFill>
                <a:latin typeface="+mn-lt"/>
                <a:cs typeface="Arial" charset="0"/>
              </a:rPr>
              <a:pPr algn="r">
                <a:defRPr/>
              </a:pPr>
              <a:t>49</a:t>
            </a:fld>
            <a:endParaRPr lang="en-US" sz="1200">
              <a:solidFill>
                <a:srgbClr val="FFFFFF"/>
              </a:solidFill>
              <a:latin typeface="+mn-lt"/>
              <a:cs typeface="Arial" charset="0"/>
            </a:endParaRPr>
          </a:p>
        </p:txBody>
      </p:sp>
      <p:sp>
        <p:nvSpPr>
          <p:cNvPr id="2" name="Footer Placeholder 1"/>
          <p:cNvSpPr>
            <a:spLocks noGrp="1"/>
          </p:cNvSpPr>
          <p:nvPr>
            <p:ph type="ftr" sz="quarter" idx="10"/>
          </p:nvPr>
        </p:nvSpPr>
        <p:spPr/>
        <p:txBody>
          <a:bodyPr/>
          <a:lstStyle/>
          <a:p>
            <a:pPr>
              <a:defRPr/>
            </a:pPr>
            <a:r>
              <a:rPr lang="en-US" smtClean="0"/>
              <a:t>Copyright © Legal Momentum 2013</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E68FB265-6D4D-41E7-BC44-8090BBD6CAE5}" type="slidenum">
              <a:rPr lang="en-US"/>
              <a:pPr>
                <a:defRPr/>
              </a:pPr>
              <a:t>5</a:t>
            </a:fld>
            <a:endParaRPr lang="en-US" dirty="0"/>
          </a:p>
        </p:txBody>
      </p:sp>
      <p:sp>
        <p:nvSpPr>
          <p:cNvPr id="18435" name="Rectangle 2"/>
          <p:cNvSpPr>
            <a:spLocks noGrp="1" noChangeArrowheads="1"/>
          </p:cNvSpPr>
          <p:nvPr>
            <p:ph type="title" idx="4294967295"/>
          </p:nvPr>
        </p:nvSpPr>
        <p:spPr>
          <a:xfrm>
            <a:off x="457200" y="314325"/>
            <a:ext cx="8229600" cy="1143000"/>
          </a:xfrm>
          <a:noFill/>
        </p:spPr>
        <p:txBody>
          <a:bodyPr/>
          <a:lstStyle/>
          <a:p>
            <a:r>
              <a:rPr lang="en-US" smtClean="0">
                <a:effectLst/>
                <a:ea typeface="ＭＳ Ｐゴシック"/>
              </a:rPr>
              <a:t>What is a Medical Forensic Sexual Assault Examination?</a:t>
            </a:r>
          </a:p>
        </p:txBody>
      </p:sp>
      <p:sp>
        <p:nvSpPr>
          <p:cNvPr id="18436" name="Rectangle 3"/>
          <p:cNvSpPr>
            <a:spLocks noGrp="1" noChangeArrowheads="1"/>
          </p:cNvSpPr>
          <p:nvPr>
            <p:ph type="body" idx="4294967295"/>
          </p:nvPr>
        </p:nvSpPr>
        <p:spPr>
          <a:xfrm>
            <a:off x="676275" y="2052638"/>
            <a:ext cx="7480300" cy="3695700"/>
          </a:xfrm>
          <a:noFill/>
        </p:spPr>
        <p:txBody>
          <a:bodyPr/>
          <a:lstStyle/>
          <a:p>
            <a:pPr>
              <a:buClr>
                <a:schemeClr val="tx1"/>
              </a:buClr>
              <a:buFontTx/>
              <a:buChar char="•"/>
            </a:pPr>
            <a:r>
              <a:rPr lang="en-US" sz="2600" dirty="0" smtClean="0">
                <a:effectLst/>
                <a:ea typeface="ＭＳ Ｐゴシック"/>
              </a:rPr>
              <a:t>A medical examination that integrates the collection of forensic evidence so that if a patient decides to report, the evidence is correctly preserved</a:t>
            </a:r>
          </a:p>
          <a:p>
            <a:pPr>
              <a:buClr>
                <a:schemeClr val="tx1"/>
              </a:buClr>
              <a:buFontTx/>
              <a:buChar char="•"/>
            </a:pPr>
            <a:endParaRPr lang="en-US" sz="1800" dirty="0" smtClean="0">
              <a:effectLst/>
              <a:ea typeface="ＭＳ Ｐゴシック"/>
            </a:endParaRPr>
          </a:p>
          <a:p>
            <a:pPr>
              <a:buClr>
                <a:schemeClr val="tx1"/>
              </a:buClr>
              <a:buFontTx/>
              <a:buChar char="•"/>
            </a:pPr>
            <a:r>
              <a:rPr lang="en-US" sz="2600" dirty="0" smtClean="0">
                <a:effectLst/>
                <a:ea typeface="ＭＳ Ｐゴシック"/>
              </a:rPr>
              <a:t>Guided by the </a:t>
            </a:r>
            <a:r>
              <a:rPr lang="en-US" sz="2600" i="1" dirty="0" smtClean="0">
                <a:effectLst/>
                <a:ea typeface="ＭＳ Ｐゴシック"/>
              </a:rPr>
              <a:t>National Protocol for Sexual Assault Medical Forensic Examinations, Adults/Adolescents</a:t>
            </a:r>
            <a:r>
              <a:rPr lang="en-US" sz="2600" dirty="0" smtClean="0">
                <a:effectLst/>
                <a:ea typeface="ＭＳ Ｐゴシック"/>
              </a:rPr>
              <a:t> (2d ed. 2013) or local protocol</a:t>
            </a:r>
          </a:p>
        </p:txBody>
      </p:sp>
      <p:sp>
        <p:nvSpPr>
          <p:cNvPr id="5" name="Slide Number Placeholder 4"/>
          <p:cNvSpPr txBox="1">
            <a:spLocks noGrp="1"/>
          </p:cNvSpPr>
          <p:nvPr/>
        </p:nvSpPr>
        <p:spPr bwMode="auto">
          <a:xfrm>
            <a:off x="6553200" y="6278563"/>
            <a:ext cx="2133600" cy="457200"/>
          </a:xfrm>
          <a:prstGeom prst="rect">
            <a:avLst/>
          </a:prstGeom>
          <a:noFill/>
          <a:ln>
            <a:miter lim="800000"/>
            <a:headEnd/>
            <a:tailEnd/>
          </a:ln>
        </p:spPr>
        <p:txBody>
          <a:bodyPr anchor="b"/>
          <a:lstStyle/>
          <a:p>
            <a:pPr algn="r" fontAlgn="auto">
              <a:spcBef>
                <a:spcPts val="0"/>
              </a:spcBef>
              <a:spcAft>
                <a:spcPts val="0"/>
              </a:spcAft>
              <a:defRPr/>
            </a:pPr>
            <a:fld id="{0F62AE00-0FA9-4A0D-9E8E-A631EFC74017}" type="slidenum">
              <a:rPr lang="en-US" sz="1200">
                <a:solidFill>
                  <a:srgbClr val="FFFFFF"/>
                </a:solidFill>
                <a:latin typeface="+mn-lt"/>
                <a:cs typeface="Arial" charset="0"/>
              </a:rPr>
              <a:pPr algn="r" fontAlgn="auto">
                <a:spcBef>
                  <a:spcPts val="0"/>
                </a:spcBef>
                <a:spcAft>
                  <a:spcPts val="0"/>
                </a:spcAft>
                <a:defRPr/>
              </a:pPr>
              <a:t>5</a:t>
            </a:fld>
            <a:endParaRPr lang="en-US" sz="1200" dirty="0">
              <a:solidFill>
                <a:srgbClr val="FFFFFF"/>
              </a:solidFill>
              <a:latin typeface="+mn-lt"/>
              <a:cs typeface="Arial" charset="0"/>
            </a:endParaRPr>
          </a:p>
        </p:txBody>
      </p:sp>
      <p:sp>
        <p:nvSpPr>
          <p:cNvPr id="2" name="Footer Placeholder 1"/>
          <p:cNvSpPr>
            <a:spLocks noGrp="1"/>
          </p:cNvSpPr>
          <p:nvPr>
            <p:ph type="ftr" sz="quarter" idx="11"/>
          </p:nvPr>
        </p:nvSpPr>
        <p:spPr/>
        <p:txBody>
          <a:bodyPr/>
          <a:lstStyle/>
          <a:p>
            <a:pPr>
              <a:defRPr/>
            </a:pPr>
            <a:r>
              <a:rPr lang="en-US" smtClean="0"/>
              <a:t>Copyright © 2013 Legal Momentum </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p:cNvSpPr>
            <a:spLocks noGrp="1" noChangeArrowheads="1"/>
          </p:cNvSpPr>
          <p:nvPr>
            <p:ph type="sldNum" sz="quarter" idx="12"/>
          </p:nvPr>
        </p:nvSpPr>
        <p:spPr/>
        <p:txBody>
          <a:bodyPr/>
          <a:lstStyle/>
          <a:p>
            <a:pPr>
              <a:defRPr/>
            </a:pPr>
            <a:fld id="{7989B1A8-825F-4D68-B032-DC49BE818CE3}" type="slidenum">
              <a:rPr lang="en-US"/>
              <a:pPr>
                <a:defRPr/>
              </a:pPr>
              <a:t>50</a:t>
            </a:fld>
            <a:endParaRPr lang="en-US" dirty="0"/>
          </a:p>
        </p:txBody>
      </p:sp>
      <p:sp>
        <p:nvSpPr>
          <p:cNvPr id="15363" name="Rectangle 2"/>
          <p:cNvSpPr>
            <a:spLocks noGrp="1" noChangeArrowheads="1"/>
          </p:cNvSpPr>
          <p:nvPr>
            <p:ph type="title" idx="4294967295"/>
          </p:nvPr>
        </p:nvSpPr>
        <p:spPr>
          <a:noFill/>
        </p:spPr>
        <p:txBody>
          <a:bodyPr/>
          <a:lstStyle/>
          <a:p>
            <a:r>
              <a:rPr lang="en-US" smtClean="0">
                <a:effectLst/>
                <a:ea typeface="ＭＳ Ｐゴシック"/>
              </a:rPr>
              <a:t>Suspect Examinations</a:t>
            </a:r>
          </a:p>
        </p:txBody>
      </p:sp>
      <p:sp>
        <p:nvSpPr>
          <p:cNvPr id="15364" name="Rectangle 3"/>
          <p:cNvSpPr>
            <a:spLocks noGrp="1" noChangeArrowheads="1"/>
          </p:cNvSpPr>
          <p:nvPr>
            <p:ph type="body" idx="4294967295"/>
          </p:nvPr>
        </p:nvSpPr>
        <p:spPr>
          <a:xfrm>
            <a:off x="688975" y="1420813"/>
            <a:ext cx="7815263" cy="4710112"/>
          </a:xfrm>
          <a:noFill/>
        </p:spPr>
        <p:txBody>
          <a:bodyPr/>
          <a:lstStyle/>
          <a:p>
            <a:pPr>
              <a:lnSpc>
                <a:spcPct val="90000"/>
              </a:lnSpc>
            </a:pPr>
            <a:endParaRPr lang="en-US" sz="1800" dirty="0" smtClean="0">
              <a:effectLst/>
              <a:ea typeface="ＭＳ Ｐゴシック"/>
            </a:endParaRPr>
          </a:p>
          <a:p>
            <a:pPr>
              <a:lnSpc>
                <a:spcPct val="90000"/>
              </a:lnSpc>
            </a:pPr>
            <a:r>
              <a:rPr lang="en-US" sz="2600" dirty="0" smtClean="0">
                <a:effectLst/>
                <a:ea typeface="ＭＳ Ｐゴシック"/>
              </a:rPr>
              <a:t>Forensic sexual assault examinations of suspects are also a source of evidence</a:t>
            </a:r>
            <a:br>
              <a:rPr lang="en-US" sz="2600" dirty="0" smtClean="0">
                <a:effectLst/>
                <a:ea typeface="ＭＳ Ｐゴシック"/>
              </a:rPr>
            </a:br>
            <a:endParaRPr lang="en-US" sz="1800" dirty="0" smtClean="0">
              <a:effectLst/>
              <a:ea typeface="ＭＳ Ｐゴシック"/>
            </a:endParaRPr>
          </a:p>
          <a:p>
            <a:pPr>
              <a:lnSpc>
                <a:spcPct val="90000"/>
              </a:lnSpc>
            </a:pPr>
            <a:r>
              <a:rPr lang="en-US" sz="2600" dirty="0" smtClean="0">
                <a:effectLst/>
                <a:ea typeface="ＭＳ Ｐゴシック"/>
              </a:rPr>
              <a:t>Evidence from suspect's body and clothing can establish identity of victim and victim's identification of assailant</a:t>
            </a:r>
            <a:r>
              <a:rPr lang="en-US" sz="1800" dirty="0" smtClean="0">
                <a:effectLst/>
                <a:ea typeface="ＭＳ Ｐゴシック"/>
              </a:rPr>
              <a:t/>
            </a:r>
            <a:br>
              <a:rPr lang="en-US" sz="1800" dirty="0" smtClean="0">
                <a:effectLst/>
                <a:ea typeface="ＭＳ Ｐゴシック"/>
              </a:rPr>
            </a:br>
            <a:r>
              <a:rPr lang="en-US" sz="1800" dirty="0" smtClean="0">
                <a:effectLst/>
                <a:ea typeface="ＭＳ Ｐゴシック"/>
              </a:rPr>
              <a:t> </a:t>
            </a:r>
          </a:p>
          <a:p>
            <a:pPr>
              <a:lnSpc>
                <a:spcPct val="90000"/>
              </a:lnSpc>
            </a:pPr>
            <a:r>
              <a:rPr lang="en-US" sz="2600" dirty="0" smtClean="0">
                <a:effectLst/>
                <a:ea typeface="ＭＳ Ｐゴシック"/>
              </a:rPr>
              <a:t>Suspect examinations are clearly testimonial for </a:t>
            </a:r>
            <a:r>
              <a:rPr lang="en-US" sz="2600" i="1" dirty="0" smtClean="0">
                <a:effectLst/>
                <a:ea typeface="ＭＳ Ｐゴシック"/>
              </a:rPr>
              <a:t>Crawford</a:t>
            </a:r>
            <a:r>
              <a:rPr lang="en-US" sz="2600" dirty="0" smtClean="0">
                <a:effectLst/>
                <a:ea typeface="ＭＳ Ｐゴシック"/>
              </a:rPr>
              <a:t> purposes</a:t>
            </a:r>
          </a:p>
          <a:p>
            <a:pPr>
              <a:lnSpc>
                <a:spcPct val="90000"/>
              </a:lnSpc>
            </a:pPr>
            <a:endParaRPr lang="en-US" sz="1800" dirty="0" smtClean="0">
              <a:effectLst/>
              <a:ea typeface="ＭＳ Ｐゴシック"/>
            </a:endParaRPr>
          </a:p>
          <a:p>
            <a:pPr algn="r">
              <a:lnSpc>
                <a:spcPct val="90000"/>
              </a:lnSpc>
              <a:buFont typeface="Wingdings" pitchFamily="2" charset="2"/>
              <a:buNone/>
            </a:pPr>
            <a:r>
              <a:rPr lang="en-US" sz="1200" dirty="0" smtClean="0">
                <a:effectLst/>
                <a:ea typeface="ＭＳ Ｐゴシック"/>
              </a:rPr>
              <a:t>Source: Joanne </a:t>
            </a:r>
            <a:r>
              <a:rPr lang="en-US" sz="1200" dirty="0" err="1" smtClean="0">
                <a:effectLst/>
                <a:ea typeface="ＭＳ Ｐゴシック"/>
              </a:rPr>
              <a:t>Archambault</a:t>
            </a:r>
            <a:r>
              <a:rPr lang="en-US" sz="1200" dirty="0" smtClean="0">
                <a:effectLst/>
                <a:ea typeface="ＭＳ Ｐゴシック"/>
              </a:rPr>
              <a:t>, </a:t>
            </a:r>
            <a:r>
              <a:rPr lang="en-US" sz="1200" i="1" dirty="0" smtClean="0">
                <a:effectLst/>
                <a:ea typeface="ＭＳ Ｐゴシック"/>
              </a:rPr>
              <a:t>Forensic Exams for the Sexual Assault Suspect</a:t>
            </a:r>
            <a:r>
              <a:rPr lang="en-US" sz="1200" dirty="0" smtClean="0">
                <a:effectLst/>
                <a:ea typeface="ＭＳ Ｐゴシック"/>
              </a:rPr>
              <a:t>, </a:t>
            </a:r>
          </a:p>
          <a:p>
            <a:pPr algn="r">
              <a:lnSpc>
                <a:spcPct val="90000"/>
              </a:lnSpc>
              <a:buFont typeface="Wingdings" pitchFamily="2" charset="2"/>
              <a:buNone/>
            </a:pPr>
            <a:r>
              <a:rPr lang="en-US" sz="1200" dirty="0" smtClean="0">
                <a:effectLst/>
                <a:ea typeface="ＭＳ Ｐゴシック"/>
              </a:rPr>
              <a:t>11 Sexual Assault Report 33 (2007).</a:t>
            </a:r>
          </a:p>
        </p:txBody>
      </p:sp>
      <p:sp>
        <p:nvSpPr>
          <p:cNvPr id="2" name="Footer Placeholder 1"/>
          <p:cNvSpPr>
            <a:spLocks noGrp="1"/>
          </p:cNvSpPr>
          <p:nvPr>
            <p:ph type="ftr" sz="quarter" idx="11"/>
          </p:nvPr>
        </p:nvSpPr>
        <p:spPr/>
        <p:txBody>
          <a:bodyPr/>
          <a:lstStyle/>
          <a:p>
            <a:pPr>
              <a:defRPr/>
            </a:pPr>
            <a:r>
              <a:rPr lang="en-US" smtClean="0"/>
              <a:t>Copyright © Legal Momentum 2013</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AD187B70-3278-4D64-9D54-393ABE2D6FE5}" type="slidenum">
              <a:rPr lang="en-US"/>
              <a:pPr>
                <a:defRPr/>
              </a:pPr>
              <a:t>51</a:t>
            </a:fld>
            <a:endParaRPr lang="en-US" dirty="0"/>
          </a:p>
        </p:txBody>
      </p:sp>
      <p:sp>
        <p:nvSpPr>
          <p:cNvPr id="16387" name="Title 1"/>
          <p:cNvSpPr>
            <a:spLocks noGrp="1"/>
          </p:cNvSpPr>
          <p:nvPr>
            <p:ph type="title"/>
          </p:nvPr>
        </p:nvSpPr>
        <p:spPr>
          <a:xfrm>
            <a:off x="342900" y="219075"/>
            <a:ext cx="8229600" cy="1143000"/>
          </a:xfrm>
        </p:spPr>
        <p:txBody>
          <a:bodyPr/>
          <a:lstStyle/>
          <a:p>
            <a:r>
              <a:rPr lang="en-US" smtClean="0">
                <a:effectLst/>
                <a:ea typeface="ＭＳ Ｐゴシック"/>
              </a:rPr>
              <a:t>Suspect Examinations</a:t>
            </a:r>
          </a:p>
        </p:txBody>
      </p:sp>
      <p:sp>
        <p:nvSpPr>
          <p:cNvPr id="16388" name="Content Placeholder 2"/>
          <p:cNvSpPr>
            <a:spLocks noGrp="1"/>
          </p:cNvSpPr>
          <p:nvPr>
            <p:ph idx="1"/>
          </p:nvPr>
        </p:nvSpPr>
        <p:spPr>
          <a:xfrm>
            <a:off x="803275" y="1579563"/>
            <a:ext cx="7515225" cy="4471987"/>
          </a:xfrm>
        </p:spPr>
        <p:txBody>
          <a:bodyPr/>
          <a:lstStyle/>
          <a:p>
            <a:r>
              <a:rPr lang="en-US" sz="2600" dirty="0" smtClean="0">
                <a:effectLst/>
                <a:ea typeface="ＭＳ Ｐゴシック"/>
              </a:rPr>
              <a:t>Can document suspect’s clothing, appearance, identifying physical characteristics and anomalies, tattoos, scars, piercings, smell, etc., that corroborate victim’s description of the assailant. </a:t>
            </a:r>
          </a:p>
          <a:p>
            <a:endParaRPr lang="en-US" sz="1800" dirty="0" smtClean="0">
              <a:effectLst/>
              <a:ea typeface="ＭＳ Ｐゴシック"/>
            </a:endParaRPr>
          </a:p>
          <a:p>
            <a:r>
              <a:rPr lang="en-US" sz="2600" dirty="0" smtClean="0">
                <a:effectLst/>
                <a:ea typeface="ＭＳ Ｐゴシック"/>
              </a:rPr>
              <a:t>Marks on suspect’s body where victim bit, kicked, scratched, or otherwise injured suspect can help demonstrate lack of consent. </a:t>
            </a:r>
          </a:p>
        </p:txBody>
      </p:sp>
      <p:sp>
        <p:nvSpPr>
          <p:cNvPr id="19461"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F46BEEB0-B591-45B0-99AC-2C6845582D36}" type="slidenum">
              <a:rPr lang="en-US" sz="1200">
                <a:solidFill>
                  <a:srgbClr val="FFFFFF"/>
                </a:solidFill>
                <a:latin typeface="+mn-lt"/>
                <a:cs typeface="Arial" charset="0"/>
              </a:rPr>
              <a:pPr algn="r">
                <a:defRPr/>
              </a:pPr>
              <a:t>51</a:t>
            </a:fld>
            <a:endParaRPr lang="en-US" sz="1200">
              <a:solidFill>
                <a:srgbClr val="FFFFFF"/>
              </a:solidFill>
              <a:latin typeface="+mn-lt"/>
              <a:cs typeface="Arial" charset="0"/>
            </a:endParaRPr>
          </a:p>
        </p:txBody>
      </p:sp>
      <p:sp>
        <p:nvSpPr>
          <p:cNvPr id="2" name="Footer Placeholder 1"/>
          <p:cNvSpPr>
            <a:spLocks noGrp="1"/>
          </p:cNvSpPr>
          <p:nvPr>
            <p:ph type="ftr" sz="quarter" idx="11"/>
          </p:nvPr>
        </p:nvSpPr>
        <p:spPr/>
        <p:txBody>
          <a:bodyPr/>
          <a:lstStyle/>
          <a:p>
            <a:pPr>
              <a:defRPr/>
            </a:pPr>
            <a:r>
              <a:rPr lang="en-US" smtClean="0"/>
              <a:t>Copyright © Legal Momentum 2013</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F5F4ED62-08C5-4AFF-BC0A-7EF670FD6CD3}" type="slidenum">
              <a:rPr lang="en-US"/>
              <a:pPr>
                <a:defRPr/>
              </a:pPr>
              <a:t>52</a:t>
            </a:fld>
            <a:endParaRPr lang="en-US" dirty="0"/>
          </a:p>
        </p:txBody>
      </p:sp>
      <p:sp>
        <p:nvSpPr>
          <p:cNvPr id="17411" name="Title 1"/>
          <p:cNvSpPr>
            <a:spLocks noGrp="1"/>
          </p:cNvSpPr>
          <p:nvPr>
            <p:ph type="title"/>
          </p:nvPr>
        </p:nvSpPr>
        <p:spPr>
          <a:xfrm>
            <a:off x="342900" y="200025"/>
            <a:ext cx="8229600" cy="1143000"/>
          </a:xfrm>
        </p:spPr>
        <p:txBody>
          <a:bodyPr/>
          <a:lstStyle/>
          <a:p>
            <a:r>
              <a:rPr lang="en-US" smtClean="0">
                <a:effectLst/>
                <a:ea typeface="ＭＳ Ｐゴシック"/>
              </a:rPr>
              <a:t>Suspect Examinations</a:t>
            </a:r>
          </a:p>
        </p:txBody>
      </p:sp>
      <p:sp>
        <p:nvSpPr>
          <p:cNvPr id="17412" name="Content Placeholder 2"/>
          <p:cNvSpPr>
            <a:spLocks noGrp="1"/>
          </p:cNvSpPr>
          <p:nvPr>
            <p:ph idx="1"/>
          </p:nvPr>
        </p:nvSpPr>
        <p:spPr>
          <a:xfrm>
            <a:off x="674688" y="1546225"/>
            <a:ext cx="7713662" cy="4530725"/>
          </a:xfrm>
        </p:spPr>
        <p:txBody>
          <a:bodyPr/>
          <a:lstStyle/>
          <a:p>
            <a:r>
              <a:rPr lang="en-US" sz="2600" dirty="0" smtClean="0">
                <a:effectLst/>
                <a:ea typeface="ＭＳ Ｐゴシック"/>
              </a:rPr>
              <a:t>Biological evidence may be transferred from victim to suspect’s body or clothing. </a:t>
            </a:r>
          </a:p>
          <a:p>
            <a:pPr>
              <a:buFont typeface="Arial" pitchFamily="34" charset="0"/>
              <a:buNone/>
            </a:pPr>
            <a:r>
              <a:rPr lang="en-US" sz="1800" dirty="0" smtClean="0">
                <a:effectLst/>
                <a:ea typeface="ＭＳ Ｐゴシック"/>
              </a:rPr>
              <a:t> </a:t>
            </a:r>
          </a:p>
          <a:p>
            <a:pPr lvl="1"/>
            <a:r>
              <a:rPr lang="en-US" sz="2600" dirty="0" smtClean="0">
                <a:effectLst/>
              </a:rPr>
              <a:t>E.g., Digital penetration of victim’s vagina may leave DNA evidence under suspect’s fingernails</a:t>
            </a:r>
          </a:p>
          <a:p>
            <a:pPr lvl="1">
              <a:buFont typeface="Arial" pitchFamily="34" charset="0"/>
              <a:buNone/>
            </a:pPr>
            <a:endParaRPr lang="en-US" sz="1800" dirty="0" smtClean="0">
              <a:effectLst/>
            </a:endParaRPr>
          </a:p>
          <a:p>
            <a:pPr lvl="1"/>
            <a:r>
              <a:rPr lang="en-US" sz="2600" dirty="0" smtClean="0">
                <a:effectLst/>
              </a:rPr>
              <a:t>Victim’s DNA may be found on penile swabs or suspect’s underwear </a:t>
            </a:r>
          </a:p>
        </p:txBody>
      </p:sp>
      <p:sp>
        <p:nvSpPr>
          <p:cNvPr id="21509"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C382612C-A935-4447-A180-9E76149A8F5E}" type="slidenum">
              <a:rPr lang="en-US" sz="1200">
                <a:solidFill>
                  <a:srgbClr val="FFFFFF"/>
                </a:solidFill>
                <a:latin typeface="+mn-lt"/>
                <a:cs typeface="Arial" charset="0"/>
              </a:rPr>
              <a:pPr algn="r">
                <a:defRPr/>
              </a:pPr>
              <a:t>52</a:t>
            </a:fld>
            <a:endParaRPr lang="en-US" sz="1200">
              <a:solidFill>
                <a:srgbClr val="FFFFFF"/>
              </a:solidFill>
              <a:latin typeface="+mn-lt"/>
              <a:cs typeface="Arial" charset="0"/>
            </a:endParaRPr>
          </a:p>
        </p:txBody>
      </p:sp>
      <p:sp>
        <p:nvSpPr>
          <p:cNvPr id="2" name="Footer Placeholder 1"/>
          <p:cNvSpPr>
            <a:spLocks noGrp="1"/>
          </p:cNvSpPr>
          <p:nvPr>
            <p:ph type="ftr" sz="quarter" idx="11"/>
          </p:nvPr>
        </p:nvSpPr>
        <p:spPr/>
        <p:txBody>
          <a:bodyPr/>
          <a:lstStyle/>
          <a:p>
            <a:pPr>
              <a:defRPr/>
            </a:pPr>
            <a:r>
              <a:rPr lang="en-US" smtClean="0"/>
              <a:t>Copyright © Legal Momentum 2013</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p:cNvSpPr>
            <a:spLocks noGrp="1" noChangeArrowheads="1"/>
          </p:cNvSpPr>
          <p:nvPr>
            <p:ph type="sldNum" sz="quarter" idx="12"/>
          </p:nvPr>
        </p:nvSpPr>
        <p:spPr/>
        <p:txBody>
          <a:bodyPr/>
          <a:lstStyle/>
          <a:p>
            <a:pPr>
              <a:defRPr/>
            </a:pPr>
            <a:fld id="{5958E471-BA47-429A-A3ED-BCCD03315E51}" type="slidenum">
              <a:rPr lang="en-US"/>
              <a:pPr>
                <a:defRPr/>
              </a:pPr>
              <a:t>53</a:t>
            </a:fld>
            <a:endParaRPr lang="en-US" dirty="0"/>
          </a:p>
        </p:txBody>
      </p:sp>
      <p:sp>
        <p:nvSpPr>
          <p:cNvPr id="18435" name="Rectangle 2"/>
          <p:cNvSpPr>
            <a:spLocks noGrp="1" noChangeArrowheads="1"/>
          </p:cNvSpPr>
          <p:nvPr>
            <p:ph type="title" idx="4294967295"/>
          </p:nvPr>
        </p:nvSpPr>
        <p:spPr>
          <a:noFill/>
        </p:spPr>
        <p:txBody>
          <a:bodyPr/>
          <a:lstStyle/>
          <a:p>
            <a:r>
              <a:rPr lang="en-US" smtClean="0">
                <a:effectLst/>
                <a:ea typeface="ＭＳ Ｐゴシック"/>
              </a:rPr>
              <a:t>Suspect Examinations</a:t>
            </a:r>
          </a:p>
        </p:txBody>
      </p:sp>
      <p:sp>
        <p:nvSpPr>
          <p:cNvPr id="40963" name="Rectangle 3"/>
          <p:cNvSpPr>
            <a:spLocks noGrp="1" noChangeArrowheads="1"/>
          </p:cNvSpPr>
          <p:nvPr>
            <p:ph type="body" idx="4294967295"/>
          </p:nvPr>
        </p:nvSpPr>
        <p:spPr>
          <a:xfrm>
            <a:off x="631825" y="1668463"/>
            <a:ext cx="7627938" cy="3905250"/>
          </a:xfrm>
        </p:spPr>
        <p:txBody>
          <a:bodyPr/>
          <a:lstStyle/>
          <a:p>
            <a:endParaRPr lang="en-US" sz="2600" dirty="0" smtClean="0">
              <a:effectLst/>
              <a:latin typeface="+mj-lt"/>
              <a:ea typeface="ＭＳ Ｐゴシック"/>
            </a:endParaRPr>
          </a:p>
          <a:p>
            <a:pPr eaLnBrk="1" hangingPunct="1">
              <a:buFontTx/>
              <a:buChar char="•"/>
            </a:pPr>
            <a:r>
              <a:rPr lang="en-US" sz="2600" dirty="0" smtClean="0">
                <a:effectLst/>
                <a:latin typeface="+mj-lt"/>
                <a:cs typeface="Times New Roman" pitchFamily="18" charset="0"/>
              </a:rPr>
              <a:t>Non-biological evidence from crime scene may be transferred to suspect’s body or clothing. </a:t>
            </a:r>
          </a:p>
          <a:p>
            <a:pPr eaLnBrk="1" hangingPunct="1">
              <a:buFontTx/>
              <a:buChar char="•"/>
            </a:pPr>
            <a:endParaRPr lang="en-US" sz="2600" dirty="0" smtClean="0">
              <a:effectLst/>
              <a:latin typeface="+mj-lt"/>
              <a:cs typeface="Times New Roman" pitchFamily="18" charset="0"/>
            </a:endParaRPr>
          </a:p>
          <a:p>
            <a:pPr marL="0" indent="0" eaLnBrk="1" hangingPunct="1">
              <a:buNone/>
            </a:pPr>
            <a:r>
              <a:rPr lang="en-US" sz="2600" dirty="0" smtClean="0">
                <a:effectLst/>
                <a:latin typeface="+mj-lt"/>
                <a:cs typeface="Times New Roman" pitchFamily="18" charset="0"/>
              </a:rPr>
              <a:t>	E.g., leaves from bushes outside victim’s 	house found on suspect’s clothing. </a:t>
            </a:r>
          </a:p>
          <a:p>
            <a:pPr lvl="1">
              <a:buFont typeface="Arial" pitchFamily="34" charset="0"/>
              <a:buNone/>
            </a:pPr>
            <a:endParaRPr lang="en-US" sz="1800" dirty="0" smtClean="0"/>
          </a:p>
          <a:p>
            <a:pPr>
              <a:buFont typeface="Wingdings" pitchFamily="2" charset="2"/>
              <a:buNone/>
            </a:pPr>
            <a:endParaRPr lang="en-US" sz="1800" dirty="0" smtClean="0">
              <a:effectLst/>
              <a:ea typeface="ＭＳ Ｐゴシック"/>
            </a:endParaRPr>
          </a:p>
        </p:txBody>
      </p:sp>
      <p:sp>
        <p:nvSpPr>
          <p:cNvPr id="2" name="Footer Placeholder 1"/>
          <p:cNvSpPr>
            <a:spLocks noGrp="1"/>
          </p:cNvSpPr>
          <p:nvPr>
            <p:ph type="ftr" sz="quarter" idx="11"/>
          </p:nvPr>
        </p:nvSpPr>
        <p:spPr/>
        <p:txBody>
          <a:bodyPr/>
          <a:lstStyle/>
          <a:p>
            <a:pPr>
              <a:defRPr/>
            </a:pPr>
            <a:r>
              <a:rPr lang="en-US" smtClean="0"/>
              <a:t>Copyright © Legal Momentum 2013</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1D0916A4-3472-4457-ADE4-B5FBFE6DA6ED}" type="slidenum">
              <a:rPr lang="en-US"/>
              <a:pPr>
                <a:defRPr/>
              </a:pPr>
              <a:t>54</a:t>
            </a:fld>
            <a:endParaRPr lang="en-US" dirty="0"/>
          </a:p>
        </p:txBody>
      </p:sp>
      <p:sp>
        <p:nvSpPr>
          <p:cNvPr id="19459" name="Title 1"/>
          <p:cNvSpPr>
            <a:spLocks noGrp="1"/>
          </p:cNvSpPr>
          <p:nvPr>
            <p:ph type="title"/>
          </p:nvPr>
        </p:nvSpPr>
        <p:spPr>
          <a:xfrm>
            <a:off x="457200" y="277813"/>
            <a:ext cx="8229600" cy="1143000"/>
          </a:xfrm>
        </p:spPr>
        <p:txBody>
          <a:bodyPr/>
          <a:lstStyle/>
          <a:p>
            <a:r>
              <a:rPr lang="en-US" smtClean="0">
                <a:effectLst/>
                <a:ea typeface="ＭＳ Ｐゴシック"/>
              </a:rPr>
              <a:t>Suspect Examinations</a:t>
            </a:r>
          </a:p>
        </p:txBody>
      </p:sp>
      <p:sp>
        <p:nvSpPr>
          <p:cNvPr id="19460" name="Rectangle 7"/>
          <p:cNvSpPr>
            <a:spLocks noGrp="1" noChangeArrowheads="1"/>
          </p:cNvSpPr>
          <p:nvPr>
            <p:ph type="body" idx="4294967295"/>
          </p:nvPr>
        </p:nvSpPr>
        <p:spPr>
          <a:xfrm>
            <a:off x="457200" y="1600200"/>
            <a:ext cx="7902575" cy="4530725"/>
          </a:xfrm>
          <a:noFill/>
        </p:spPr>
        <p:txBody>
          <a:bodyPr/>
          <a:lstStyle/>
          <a:p>
            <a:pPr>
              <a:lnSpc>
                <a:spcPct val="80000"/>
              </a:lnSpc>
              <a:buClr>
                <a:schemeClr val="tx1"/>
              </a:buClr>
              <a:buFontTx/>
              <a:buChar char="•"/>
            </a:pPr>
            <a:r>
              <a:rPr lang="en-US" sz="2600" dirty="0" smtClean="0">
                <a:effectLst/>
                <a:ea typeface="ＭＳ Ｐゴシック"/>
              </a:rPr>
              <a:t>There are several ways a suspect examination can be initiated:</a:t>
            </a:r>
            <a:br>
              <a:rPr lang="en-US" sz="2600" dirty="0" smtClean="0">
                <a:effectLst/>
                <a:ea typeface="ＭＳ Ｐゴシック"/>
              </a:rPr>
            </a:br>
            <a:r>
              <a:rPr lang="en-US" sz="2600" dirty="0" smtClean="0">
                <a:effectLst/>
                <a:ea typeface="ＭＳ Ｐゴシック"/>
              </a:rPr>
              <a:t> </a:t>
            </a:r>
            <a:endParaRPr lang="en-US" sz="1800" dirty="0" smtClean="0">
              <a:effectLst/>
              <a:ea typeface="ＭＳ Ｐゴシック"/>
            </a:endParaRPr>
          </a:p>
          <a:p>
            <a:pPr lvl="1">
              <a:lnSpc>
                <a:spcPct val="80000"/>
              </a:lnSpc>
              <a:buFontTx/>
              <a:buChar char="•"/>
            </a:pPr>
            <a:r>
              <a:rPr lang="en-US" sz="2400" dirty="0" smtClean="0">
                <a:effectLst/>
              </a:rPr>
              <a:t>Suspect consents to exam</a:t>
            </a:r>
          </a:p>
          <a:p>
            <a:pPr lvl="1">
              <a:lnSpc>
                <a:spcPct val="80000"/>
              </a:lnSpc>
              <a:buFontTx/>
              <a:buChar char="•"/>
            </a:pPr>
            <a:r>
              <a:rPr lang="en-US" sz="2400" dirty="0" smtClean="0">
                <a:effectLst/>
              </a:rPr>
              <a:t>Suspect is examined incident to arrest</a:t>
            </a:r>
          </a:p>
          <a:p>
            <a:pPr lvl="1">
              <a:lnSpc>
                <a:spcPct val="80000"/>
              </a:lnSpc>
              <a:buFontTx/>
              <a:buChar char="•"/>
            </a:pPr>
            <a:r>
              <a:rPr lang="en-US" sz="2400" dirty="0" smtClean="0">
                <a:effectLst/>
              </a:rPr>
              <a:t>Suspect submits to forensic examination pursuant to a court order or search warrant</a:t>
            </a:r>
          </a:p>
          <a:p>
            <a:pPr lvl="2">
              <a:lnSpc>
                <a:spcPct val="80000"/>
              </a:lnSpc>
              <a:buClr>
                <a:schemeClr val="tx1"/>
              </a:buClr>
              <a:buFontTx/>
              <a:buChar char="•"/>
            </a:pPr>
            <a:r>
              <a:rPr lang="en-US" sz="2000" dirty="0" smtClean="0">
                <a:effectLst/>
              </a:rPr>
              <a:t>A search warrant explicitly states which samples have been authorized by the judge for the examiner to collect.</a:t>
            </a:r>
          </a:p>
          <a:p>
            <a:pPr lvl="1">
              <a:lnSpc>
                <a:spcPct val="80000"/>
              </a:lnSpc>
              <a:buFontTx/>
              <a:buChar char="•"/>
            </a:pPr>
            <a:r>
              <a:rPr lang="en-US" sz="2400" dirty="0" smtClean="0">
                <a:effectLst/>
              </a:rPr>
              <a:t>Exigent circumstances</a:t>
            </a:r>
          </a:p>
          <a:p>
            <a:pPr lvl="1">
              <a:lnSpc>
                <a:spcPct val="80000"/>
              </a:lnSpc>
              <a:buFontTx/>
              <a:buNone/>
            </a:pPr>
            <a:r>
              <a:rPr lang="en-US" sz="1800" dirty="0" smtClean="0">
                <a:effectLst/>
              </a:rPr>
              <a:t/>
            </a:r>
            <a:br>
              <a:rPr lang="en-US" sz="1800" dirty="0" smtClean="0">
                <a:effectLst/>
              </a:rPr>
            </a:br>
            <a:r>
              <a:rPr lang="en-US" sz="1200" dirty="0" smtClean="0">
                <a:effectLst/>
              </a:rPr>
              <a:t>Source: Joanne </a:t>
            </a:r>
            <a:r>
              <a:rPr lang="en-US" sz="1200" dirty="0" err="1" smtClean="0">
                <a:effectLst/>
              </a:rPr>
              <a:t>Archambault</a:t>
            </a:r>
            <a:r>
              <a:rPr lang="en-US" sz="1200" dirty="0" smtClean="0">
                <a:effectLst/>
              </a:rPr>
              <a:t>, </a:t>
            </a:r>
            <a:r>
              <a:rPr lang="en-US" sz="1200" i="1" dirty="0" smtClean="0">
                <a:effectLst/>
              </a:rPr>
              <a:t>Forensic Exams for the Sexual Assault Suspect</a:t>
            </a:r>
            <a:r>
              <a:rPr lang="en-US" sz="1200" dirty="0" smtClean="0">
                <a:effectLst/>
              </a:rPr>
              <a:t>, 11 </a:t>
            </a:r>
            <a:r>
              <a:rPr lang="en-US" sz="1200" cap="small" dirty="0" smtClean="0">
                <a:effectLst/>
              </a:rPr>
              <a:t>Sexual Assault Report </a:t>
            </a:r>
            <a:r>
              <a:rPr lang="en-US" sz="1200" dirty="0" smtClean="0">
                <a:effectLst/>
              </a:rPr>
              <a:t>33, 37 (2007). </a:t>
            </a:r>
          </a:p>
        </p:txBody>
      </p:sp>
      <p:sp>
        <p:nvSpPr>
          <p:cNvPr id="22533"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7B2BF564-AC68-497B-8C80-C51AFD011CA3}" type="slidenum">
              <a:rPr lang="en-US" sz="1200">
                <a:solidFill>
                  <a:srgbClr val="FFFFFF"/>
                </a:solidFill>
                <a:latin typeface="+mn-lt"/>
                <a:cs typeface="Arial" charset="0"/>
              </a:rPr>
              <a:pPr algn="r">
                <a:defRPr/>
              </a:pPr>
              <a:t>54</a:t>
            </a:fld>
            <a:endParaRPr lang="en-US" sz="1200">
              <a:solidFill>
                <a:srgbClr val="FFFFFF"/>
              </a:solidFill>
              <a:latin typeface="+mn-lt"/>
              <a:cs typeface="Arial" charset="0"/>
            </a:endParaRPr>
          </a:p>
        </p:txBody>
      </p:sp>
      <p:sp>
        <p:nvSpPr>
          <p:cNvPr id="2" name="Footer Placeholder 1"/>
          <p:cNvSpPr>
            <a:spLocks noGrp="1"/>
          </p:cNvSpPr>
          <p:nvPr>
            <p:ph type="ftr" sz="quarter" idx="11"/>
          </p:nvPr>
        </p:nvSpPr>
        <p:spPr/>
        <p:txBody>
          <a:bodyPr/>
          <a:lstStyle/>
          <a:p>
            <a:pPr>
              <a:defRPr/>
            </a:pPr>
            <a:r>
              <a:rPr lang="en-US" smtClean="0"/>
              <a:t>Copyright © Legal Momentum 2013</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ED2C0FC2-A5FC-4246-B53F-0509A154B45C}" type="slidenum">
              <a:rPr lang="en-US"/>
              <a:pPr>
                <a:defRPr/>
              </a:pPr>
              <a:t>55</a:t>
            </a:fld>
            <a:endParaRPr lang="en-US" dirty="0"/>
          </a:p>
        </p:txBody>
      </p:sp>
      <p:sp>
        <p:nvSpPr>
          <p:cNvPr id="20483" name="Title 1"/>
          <p:cNvSpPr>
            <a:spLocks noGrp="1"/>
          </p:cNvSpPr>
          <p:nvPr>
            <p:ph type="title"/>
          </p:nvPr>
        </p:nvSpPr>
        <p:spPr>
          <a:xfrm>
            <a:off x="282575" y="188913"/>
            <a:ext cx="8229600" cy="1143000"/>
          </a:xfrm>
        </p:spPr>
        <p:txBody>
          <a:bodyPr/>
          <a:lstStyle/>
          <a:p>
            <a:r>
              <a:rPr lang="en-US" smtClean="0">
                <a:effectLst/>
                <a:ea typeface="ＭＳ Ｐゴシック"/>
              </a:rPr>
              <a:t>Buccal Swabs for DNA</a:t>
            </a:r>
          </a:p>
        </p:txBody>
      </p:sp>
      <p:sp>
        <p:nvSpPr>
          <p:cNvPr id="20484" name="Content Placeholder 2"/>
          <p:cNvSpPr>
            <a:spLocks noGrp="1"/>
          </p:cNvSpPr>
          <p:nvPr>
            <p:ph idx="1"/>
          </p:nvPr>
        </p:nvSpPr>
        <p:spPr>
          <a:xfrm>
            <a:off x="717550" y="1660300"/>
            <a:ext cx="7351713" cy="4618263"/>
          </a:xfrm>
        </p:spPr>
        <p:txBody>
          <a:bodyPr/>
          <a:lstStyle/>
          <a:p>
            <a:r>
              <a:rPr lang="en-US" sz="2600" dirty="0" err="1" smtClean="0">
                <a:effectLst/>
                <a:ea typeface="ＭＳ Ｐゴシック"/>
              </a:rPr>
              <a:t>Buccal</a:t>
            </a:r>
            <a:r>
              <a:rPr lang="en-US" sz="2600" dirty="0" smtClean="0">
                <a:effectLst/>
                <a:ea typeface="ＭＳ Ｐゴシック"/>
              </a:rPr>
              <a:t> swabs are used to collect skin cells from inside the cheek for DNA analysis </a:t>
            </a:r>
            <a:endParaRPr lang="en-US" sz="1800" dirty="0" smtClean="0">
              <a:effectLst/>
              <a:ea typeface="ＭＳ Ｐゴシック"/>
            </a:endParaRPr>
          </a:p>
          <a:p>
            <a:r>
              <a:rPr lang="en-US" sz="2600" dirty="0" smtClean="0">
                <a:effectLst/>
                <a:ea typeface="ＭＳ Ｐゴシック"/>
              </a:rPr>
              <a:t>Much less intrusive than drawing blood; less expensive and time consuming because medical personnel not necessary</a:t>
            </a:r>
          </a:p>
          <a:p>
            <a:r>
              <a:rPr lang="en-US" sz="2600" dirty="0" smtClean="0">
                <a:effectLst/>
                <a:ea typeface="ＭＳ Ｐゴシック"/>
              </a:rPr>
              <a:t>But cannot give the other types of forensic evidence that a complete suspect examination may yield. </a:t>
            </a:r>
          </a:p>
          <a:p>
            <a:endParaRPr lang="en-US" sz="1800" dirty="0" smtClean="0">
              <a:effectLst/>
              <a:ea typeface="ＭＳ Ｐゴシック"/>
            </a:endParaRPr>
          </a:p>
        </p:txBody>
      </p:sp>
      <p:sp>
        <p:nvSpPr>
          <p:cNvPr id="23557"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64E66050-2186-40C5-AD8C-96916E92A4EC}" type="slidenum">
              <a:rPr lang="en-US" sz="1200">
                <a:solidFill>
                  <a:srgbClr val="FFFFFF"/>
                </a:solidFill>
                <a:latin typeface="+mn-lt"/>
                <a:cs typeface="Arial" charset="0"/>
              </a:rPr>
              <a:pPr algn="r">
                <a:defRPr/>
              </a:pPr>
              <a:t>55</a:t>
            </a:fld>
            <a:endParaRPr lang="en-US" sz="1200">
              <a:solidFill>
                <a:srgbClr val="FFFFFF"/>
              </a:solidFill>
              <a:latin typeface="+mn-lt"/>
              <a:cs typeface="Arial" charset="0"/>
            </a:endParaRPr>
          </a:p>
        </p:txBody>
      </p:sp>
      <p:sp>
        <p:nvSpPr>
          <p:cNvPr id="2" name="Footer Placeholder 1"/>
          <p:cNvSpPr>
            <a:spLocks noGrp="1"/>
          </p:cNvSpPr>
          <p:nvPr>
            <p:ph type="ftr" sz="quarter" idx="11"/>
          </p:nvPr>
        </p:nvSpPr>
        <p:spPr/>
        <p:txBody>
          <a:bodyPr/>
          <a:lstStyle/>
          <a:p>
            <a:pPr>
              <a:defRPr/>
            </a:pPr>
            <a:r>
              <a:rPr lang="en-US" smtClean="0"/>
              <a:t>Copyright © Legal Momentum 2013</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A2974B1D-4F0D-4C06-ADA1-FAE6E3B2D503}" type="slidenum">
              <a:rPr lang="en-US"/>
              <a:pPr>
                <a:defRPr/>
              </a:pPr>
              <a:t>56</a:t>
            </a:fld>
            <a:endParaRPr lang="en-US" dirty="0"/>
          </a:p>
        </p:txBody>
      </p:sp>
      <p:sp>
        <p:nvSpPr>
          <p:cNvPr id="21507" name="Title 1"/>
          <p:cNvSpPr>
            <a:spLocks noGrp="1"/>
          </p:cNvSpPr>
          <p:nvPr>
            <p:ph type="title"/>
          </p:nvPr>
        </p:nvSpPr>
        <p:spPr>
          <a:xfrm>
            <a:off x="342900" y="268288"/>
            <a:ext cx="8229600" cy="1143000"/>
          </a:xfrm>
        </p:spPr>
        <p:txBody>
          <a:bodyPr/>
          <a:lstStyle/>
          <a:p>
            <a:r>
              <a:rPr lang="en-US" smtClean="0">
                <a:effectLst/>
                <a:ea typeface="ＭＳ Ｐゴシック"/>
              </a:rPr>
              <a:t>Buccal Swabs</a:t>
            </a:r>
          </a:p>
        </p:txBody>
      </p:sp>
      <p:sp>
        <p:nvSpPr>
          <p:cNvPr id="21508" name="Content Placeholder 2"/>
          <p:cNvSpPr>
            <a:spLocks noGrp="1"/>
          </p:cNvSpPr>
          <p:nvPr>
            <p:ph idx="1"/>
          </p:nvPr>
        </p:nvSpPr>
        <p:spPr>
          <a:xfrm>
            <a:off x="792163" y="1600201"/>
            <a:ext cx="7424737" cy="4089400"/>
          </a:xfrm>
        </p:spPr>
        <p:txBody>
          <a:bodyPr/>
          <a:lstStyle/>
          <a:p>
            <a:pPr eaLnBrk="1" hangingPunct="1">
              <a:spcBef>
                <a:spcPct val="0"/>
              </a:spcBef>
              <a:buFontTx/>
              <a:buChar char="•"/>
            </a:pPr>
            <a:r>
              <a:rPr lang="en-US" sz="2600" dirty="0" smtClean="0">
                <a:effectLst/>
                <a:latin typeface="+mj-lt"/>
                <a:cs typeface="Times New Roman" pitchFamily="18" charset="0"/>
              </a:rPr>
              <a:t>In many states, </a:t>
            </a:r>
            <a:r>
              <a:rPr lang="en-US" sz="2600" dirty="0" err="1" smtClean="0">
                <a:effectLst/>
                <a:latin typeface="+mj-lt"/>
                <a:cs typeface="Times New Roman" pitchFamily="18" charset="0"/>
              </a:rPr>
              <a:t>buccal</a:t>
            </a:r>
            <a:r>
              <a:rPr lang="en-US" sz="2600" dirty="0" smtClean="0">
                <a:effectLst/>
                <a:latin typeface="+mj-lt"/>
                <a:cs typeface="Times New Roman" pitchFamily="18" charset="0"/>
              </a:rPr>
              <a:t> swabs can be collected incident to certain arrests. As of August 2013, 27 states had passed laws authorizing the collection of DNA from certain felony arrestees. </a:t>
            </a:r>
            <a:endParaRPr lang="en-US" sz="2600" i="1" dirty="0" smtClean="0">
              <a:effectLst/>
              <a:latin typeface="+mj-lt"/>
              <a:cs typeface="Times New Roman" pitchFamily="18" charset="0"/>
            </a:endParaRPr>
          </a:p>
          <a:p>
            <a:endParaRPr lang="en-US" sz="1800" dirty="0" smtClean="0">
              <a:effectLst/>
              <a:ea typeface="ＭＳ Ｐゴシック"/>
            </a:endParaRPr>
          </a:p>
          <a:p>
            <a:r>
              <a:rPr lang="en-US" sz="2600" dirty="0" smtClean="0">
                <a:effectLst/>
                <a:ea typeface="ＭＳ Ｐゴシック"/>
              </a:rPr>
              <a:t>U.S. Supreme Court ruled that taking </a:t>
            </a:r>
            <a:r>
              <a:rPr lang="en-US" sz="2600" dirty="0" err="1" smtClean="0">
                <a:effectLst/>
                <a:ea typeface="ＭＳ Ｐゴシック"/>
              </a:rPr>
              <a:t>buccal</a:t>
            </a:r>
            <a:r>
              <a:rPr lang="en-US" sz="2600" dirty="0" smtClean="0">
                <a:effectLst/>
                <a:ea typeface="ＭＳ Ｐゴシック"/>
              </a:rPr>
              <a:t> swabs from suspects in custody for serious offenses is constitutionally permissible. </a:t>
            </a:r>
            <a:r>
              <a:rPr lang="en-US" sz="2600" i="1" dirty="0" smtClean="0">
                <a:effectLst/>
                <a:ea typeface="ＭＳ Ｐゴシック"/>
              </a:rPr>
              <a:t>Maryland v. King</a:t>
            </a:r>
            <a:r>
              <a:rPr lang="en-US" sz="2600" dirty="0" smtClean="0">
                <a:effectLst/>
                <a:ea typeface="ＭＳ Ｐゴシック"/>
              </a:rPr>
              <a:t>, 133 S. Ct. 1958 (2013). </a:t>
            </a:r>
          </a:p>
        </p:txBody>
      </p:sp>
      <p:sp>
        <p:nvSpPr>
          <p:cNvPr id="25605"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410C8821-D191-44E8-8CB2-B69F7470B27E}" type="slidenum">
              <a:rPr lang="en-US" sz="1200">
                <a:solidFill>
                  <a:srgbClr val="FFFFFF"/>
                </a:solidFill>
                <a:latin typeface="+mn-lt"/>
                <a:cs typeface="Arial" charset="0"/>
              </a:rPr>
              <a:pPr algn="r">
                <a:defRPr/>
              </a:pPr>
              <a:t>56</a:t>
            </a:fld>
            <a:endParaRPr lang="en-US" sz="1200">
              <a:solidFill>
                <a:srgbClr val="FFFFFF"/>
              </a:solidFill>
              <a:latin typeface="+mn-lt"/>
              <a:cs typeface="Arial" charset="0"/>
            </a:endParaRPr>
          </a:p>
        </p:txBody>
      </p:sp>
      <p:sp>
        <p:nvSpPr>
          <p:cNvPr id="6" name="TextBox 5"/>
          <p:cNvSpPr txBox="1"/>
          <p:nvPr/>
        </p:nvSpPr>
        <p:spPr>
          <a:xfrm>
            <a:off x="3403600" y="5920433"/>
            <a:ext cx="5740400" cy="461665"/>
          </a:xfrm>
          <a:prstGeom prst="rect">
            <a:avLst/>
          </a:prstGeom>
          <a:noFill/>
        </p:spPr>
        <p:txBody>
          <a:bodyPr wrap="square" rtlCol="0">
            <a:spAutoFit/>
          </a:bodyPr>
          <a:lstStyle/>
          <a:p>
            <a:r>
              <a:rPr lang="en-US" sz="1200" b="1" dirty="0" smtClean="0">
                <a:latin typeface="+mj-lt"/>
              </a:rPr>
              <a:t>Source: </a:t>
            </a:r>
            <a:r>
              <a:rPr lang="en-US" sz="1200" i="1" dirty="0" smtClean="0">
                <a:latin typeface="+mj-lt"/>
                <a:cs typeface="Times New Roman" pitchFamily="18" charset="0"/>
              </a:rPr>
              <a:t>27 States Have Passed the Law</a:t>
            </a:r>
            <a:r>
              <a:rPr lang="en-US" sz="1200" dirty="0" smtClean="0">
                <a:latin typeface="+mj-lt"/>
                <a:cs typeface="Times New Roman" pitchFamily="18" charset="0"/>
              </a:rPr>
              <a:t>, </a:t>
            </a:r>
            <a:r>
              <a:rPr lang="en-US" sz="1200" cap="small" dirty="0" smtClean="0">
                <a:latin typeface="+mj-lt"/>
                <a:cs typeface="Times New Roman" pitchFamily="18" charset="0"/>
              </a:rPr>
              <a:t>DNA Saves, </a:t>
            </a:r>
            <a:r>
              <a:rPr lang="en-US" sz="1200" dirty="0" smtClean="0">
                <a:latin typeface="+mj-lt"/>
                <a:cs typeface="Times New Roman" pitchFamily="18" charset="0"/>
              </a:rPr>
              <a:t>http://www.dnasaves.org/states.php (last visited Aug. 14, 2013). </a:t>
            </a:r>
            <a:endParaRPr lang="en-US" sz="1200" dirty="0">
              <a:latin typeface="+mj-lt"/>
            </a:endParaRPr>
          </a:p>
        </p:txBody>
      </p:sp>
      <p:sp>
        <p:nvSpPr>
          <p:cNvPr id="2" name="Footer Placeholder 1"/>
          <p:cNvSpPr>
            <a:spLocks noGrp="1"/>
          </p:cNvSpPr>
          <p:nvPr>
            <p:ph type="ftr" sz="quarter" idx="11"/>
          </p:nvPr>
        </p:nvSpPr>
        <p:spPr/>
        <p:txBody>
          <a:bodyPr/>
          <a:lstStyle/>
          <a:p>
            <a:pPr>
              <a:defRPr/>
            </a:pPr>
            <a:r>
              <a:rPr lang="en-US" smtClean="0"/>
              <a:t>Copyright © Legal Momentum 2013</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r>
              <a:rPr lang="en-US" smtClean="0">
                <a:effectLst/>
                <a:ea typeface="ＭＳ Ｐゴシック"/>
              </a:rPr>
              <a:t>Telemedicine</a:t>
            </a:r>
          </a:p>
        </p:txBody>
      </p:sp>
      <p:sp>
        <p:nvSpPr>
          <p:cNvPr id="2051" name="Rectangle 3"/>
          <p:cNvSpPr>
            <a:spLocks noGrp="1" noChangeArrowheads="1"/>
          </p:cNvSpPr>
          <p:nvPr>
            <p:ph type="subTitle" idx="1"/>
          </p:nvPr>
        </p:nvSpPr>
        <p:spPr/>
        <p:txBody>
          <a:bodyPr/>
          <a:lstStyle/>
          <a:p>
            <a:pPr eaLnBrk="1" hangingPunct="1">
              <a:defRPr/>
            </a:pPr>
            <a:endParaRPr lang="en-US" smtClean="0"/>
          </a:p>
        </p:txBody>
      </p:sp>
      <p:sp>
        <p:nvSpPr>
          <p:cNvPr id="4" name="Slide Number Placeholder 3"/>
          <p:cNvSpPr>
            <a:spLocks noGrp="1"/>
          </p:cNvSpPr>
          <p:nvPr>
            <p:ph type="sldNum" sz="quarter" idx="11"/>
          </p:nvPr>
        </p:nvSpPr>
        <p:spPr/>
        <p:txBody>
          <a:bodyPr/>
          <a:lstStyle/>
          <a:p>
            <a:pPr>
              <a:defRPr/>
            </a:pPr>
            <a:fld id="{7B0B6824-9C1F-4B80-B2AC-69D8E7F1352C}" type="slidenum">
              <a:rPr lang="en-US" smtClean="0"/>
              <a:pPr>
                <a:defRPr/>
              </a:pPr>
              <a:t>57</a:t>
            </a:fld>
            <a:endParaRPr lang="en-US" dirty="0"/>
          </a:p>
        </p:txBody>
      </p:sp>
      <p:sp>
        <p:nvSpPr>
          <p:cNvPr id="2" name="Footer Placeholder 1"/>
          <p:cNvSpPr>
            <a:spLocks noGrp="1"/>
          </p:cNvSpPr>
          <p:nvPr>
            <p:ph type="ftr" sz="quarter" idx="10"/>
          </p:nvPr>
        </p:nvSpPr>
        <p:spPr/>
        <p:txBody>
          <a:bodyPr/>
          <a:lstStyle/>
          <a:p>
            <a:pPr>
              <a:defRPr/>
            </a:pPr>
            <a:r>
              <a:rPr lang="en-US" smtClean="0"/>
              <a:t>Copyright © 2013 Legal Momentum </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effectLst/>
                <a:ea typeface="ＭＳ Ｐゴシック"/>
              </a:rPr>
              <a:t>Telemedicine </a:t>
            </a:r>
          </a:p>
        </p:txBody>
      </p:sp>
      <p:sp>
        <p:nvSpPr>
          <p:cNvPr id="15363" name="Rectangle 3"/>
          <p:cNvSpPr>
            <a:spLocks noGrp="1" noChangeArrowheads="1"/>
          </p:cNvSpPr>
          <p:nvPr>
            <p:ph type="body" idx="1"/>
          </p:nvPr>
        </p:nvSpPr>
        <p:spPr>
          <a:xfrm>
            <a:off x="673100" y="1600200"/>
            <a:ext cx="7213600" cy="4530725"/>
          </a:xfrm>
        </p:spPr>
        <p:txBody>
          <a:bodyPr/>
          <a:lstStyle/>
          <a:p>
            <a:pPr eaLnBrk="1" hangingPunct="1"/>
            <a:endParaRPr lang="en-US" sz="1800" dirty="0" smtClean="0">
              <a:effectLst/>
              <a:ea typeface="ＭＳ Ｐゴシック"/>
            </a:endParaRPr>
          </a:p>
          <a:p>
            <a:pPr eaLnBrk="1" hangingPunct="1"/>
            <a:r>
              <a:rPr lang="en-US" sz="2600" dirty="0" smtClean="0">
                <a:effectLst/>
                <a:ea typeface="ＭＳ Ｐゴシック"/>
              </a:rPr>
              <a:t>Telemedicine, also known as </a:t>
            </a:r>
            <a:r>
              <a:rPr lang="en-US" sz="2600" dirty="0" err="1" smtClean="0">
                <a:effectLst/>
                <a:ea typeface="ＭＳ Ｐゴシック"/>
              </a:rPr>
              <a:t>Telehealth</a:t>
            </a:r>
            <a:r>
              <a:rPr lang="en-US" sz="2600" dirty="0" smtClean="0">
                <a:effectLst/>
                <a:ea typeface="ＭＳ Ｐゴシック"/>
              </a:rPr>
              <a:t> and </a:t>
            </a:r>
            <a:r>
              <a:rPr lang="en-US" sz="2600" dirty="0" err="1" smtClean="0">
                <a:effectLst/>
                <a:ea typeface="ＭＳ Ｐゴシック"/>
              </a:rPr>
              <a:t>Telenursing</a:t>
            </a:r>
            <a:r>
              <a:rPr lang="en-US" sz="2600" dirty="0" smtClean="0">
                <a:effectLst/>
                <a:ea typeface="ＭＳ Ｐゴシック"/>
              </a:rPr>
              <a:t>, is an emerging practice across all medical disciplines that enables expert healthcare providers to provide guidance to less experienced providers who are geographically remote, via telecommunication technology.</a:t>
            </a:r>
          </a:p>
        </p:txBody>
      </p:sp>
      <p:sp>
        <p:nvSpPr>
          <p:cNvPr id="4" name="Slide Number Placeholder 3"/>
          <p:cNvSpPr>
            <a:spLocks noGrp="1"/>
          </p:cNvSpPr>
          <p:nvPr>
            <p:ph type="sldNum" sz="quarter" idx="12"/>
          </p:nvPr>
        </p:nvSpPr>
        <p:spPr/>
        <p:txBody>
          <a:bodyPr/>
          <a:lstStyle/>
          <a:p>
            <a:pPr>
              <a:defRPr/>
            </a:pPr>
            <a:fld id="{384F4F59-5863-4110-96B6-F6060276347A}" type="slidenum">
              <a:rPr lang="en-US" smtClean="0"/>
              <a:pPr>
                <a:defRPr/>
              </a:pPr>
              <a:t>58</a:t>
            </a:fld>
            <a:endParaRPr lang="en-US" dirty="0"/>
          </a:p>
        </p:txBody>
      </p:sp>
      <p:sp>
        <p:nvSpPr>
          <p:cNvPr id="5" name="TextBox 4"/>
          <p:cNvSpPr txBox="1"/>
          <p:nvPr/>
        </p:nvSpPr>
        <p:spPr>
          <a:xfrm>
            <a:off x="786741" y="5299928"/>
            <a:ext cx="7785759" cy="646331"/>
          </a:xfrm>
          <a:prstGeom prst="rect">
            <a:avLst/>
          </a:prstGeom>
          <a:noFill/>
        </p:spPr>
        <p:txBody>
          <a:bodyPr wrap="square" rtlCol="0">
            <a:spAutoFit/>
          </a:bodyPr>
          <a:lstStyle/>
          <a:p>
            <a:r>
              <a:rPr lang="en-US" sz="1200" b="1" dirty="0" smtClean="0"/>
              <a:t>Source:</a:t>
            </a:r>
            <a:r>
              <a:rPr lang="en-US" sz="1200" dirty="0" smtClean="0"/>
              <a:t> Jacqueline </a:t>
            </a:r>
            <a:r>
              <a:rPr lang="en-US" sz="1200" dirty="0" err="1" smtClean="0"/>
              <a:t>Callari</a:t>
            </a:r>
            <a:r>
              <a:rPr lang="en-US" sz="1200" dirty="0" smtClean="0"/>
              <a:t>-Robinson, R.N. &amp; Jeffrey A. </a:t>
            </a:r>
            <a:r>
              <a:rPr lang="en-US" sz="1200" dirty="0" err="1" smtClean="0"/>
              <a:t>Kremmers</a:t>
            </a:r>
            <a:r>
              <a:rPr lang="en-US" sz="1200" dirty="0" smtClean="0"/>
              <a:t>, C.J., Milwaukee County, Wisconsin, What Effect Will Telemedicine Have on the Testimony of Sexual Assault Forensic Examiners?, Workshop at End Violence Against Women 2013 Conference (April 3, 2013). </a:t>
            </a:r>
            <a:endParaRPr lang="en-US" sz="1200" dirty="0"/>
          </a:p>
        </p:txBody>
      </p:sp>
      <p:sp>
        <p:nvSpPr>
          <p:cNvPr id="2" name="Footer Placeholder 1"/>
          <p:cNvSpPr>
            <a:spLocks noGrp="1"/>
          </p:cNvSpPr>
          <p:nvPr>
            <p:ph type="ftr" sz="quarter" idx="11"/>
          </p:nvPr>
        </p:nvSpPr>
        <p:spPr/>
        <p:txBody>
          <a:bodyPr/>
          <a:lstStyle/>
          <a:p>
            <a:pPr>
              <a:defRPr/>
            </a:pPr>
            <a:r>
              <a:rPr lang="en-US" smtClean="0"/>
              <a:t>Copyright © 2013 Legal Momentum </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866775"/>
            <a:ext cx="8229600" cy="1143000"/>
          </a:xfrm>
        </p:spPr>
        <p:txBody>
          <a:bodyPr/>
          <a:lstStyle/>
          <a:p>
            <a:pPr eaLnBrk="1" hangingPunct="1"/>
            <a:r>
              <a:rPr lang="en-US" dirty="0" smtClean="0">
                <a:effectLst/>
                <a:ea typeface="ＭＳ Ｐゴシック"/>
              </a:rPr>
              <a:t>Telemedicine for Medical Forensic Sexual Assault Examinations</a:t>
            </a:r>
          </a:p>
        </p:txBody>
      </p:sp>
      <p:sp>
        <p:nvSpPr>
          <p:cNvPr id="16387" name="Rectangle 3"/>
          <p:cNvSpPr>
            <a:spLocks noGrp="1" noChangeArrowheads="1"/>
          </p:cNvSpPr>
          <p:nvPr>
            <p:ph type="body" idx="1"/>
          </p:nvPr>
        </p:nvSpPr>
        <p:spPr>
          <a:xfrm>
            <a:off x="457200" y="2327275"/>
            <a:ext cx="7467600" cy="3951288"/>
          </a:xfrm>
        </p:spPr>
        <p:txBody>
          <a:bodyPr/>
          <a:lstStyle/>
          <a:p>
            <a:pPr eaLnBrk="1" hangingPunct="1"/>
            <a:endParaRPr lang="en-US" sz="1800" dirty="0" smtClean="0">
              <a:effectLst/>
              <a:ea typeface="ＭＳ Ｐゴシック"/>
            </a:endParaRPr>
          </a:p>
          <a:p>
            <a:pPr eaLnBrk="1" hangingPunct="1"/>
            <a:r>
              <a:rPr lang="en-US" dirty="0" smtClean="0">
                <a:effectLst/>
                <a:ea typeface="ＭＳ Ｐゴシック"/>
              </a:rPr>
              <a:t>Goal: </a:t>
            </a:r>
            <a:r>
              <a:rPr lang="en-US" sz="2600" dirty="0" smtClean="0">
                <a:effectLst/>
              </a:rPr>
              <a:t>Improve quality of patient care and integrity of evidence collection by providing state of the art medical and forensic examination guidance for local healthcare providers performing examinations</a:t>
            </a:r>
          </a:p>
        </p:txBody>
      </p:sp>
      <p:sp>
        <p:nvSpPr>
          <p:cNvPr id="4" name="Slide Number Placeholder 3"/>
          <p:cNvSpPr>
            <a:spLocks noGrp="1"/>
          </p:cNvSpPr>
          <p:nvPr>
            <p:ph type="sldNum" sz="quarter" idx="12"/>
          </p:nvPr>
        </p:nvSpPr>
        <p:spPr/>
        <p:txBody>
          <a:bodyPr/>
          <a:lstStyle/>
          <a:p>
            <a:pPr>
              <a:defRPr/>
            </a:pPr>
            <a:fld id="{02726407-1513-4106-B847-C5B8654F0A31}" type="slidenum">
              <a:rPr lang="en-US" smtClean="0"/>
              <a:pPr>
                <a:defRPr/>
              </a:pPr>
              <a:t>59</a:t>
            </a:fld>
            <a:endParaRPr lang="en-US" dirty="0"/>
          </a:p>
        </p:txBody>
      </p:sp>
      <p:sp>
        <p:nvSpPr>
          <p:cNvPr id="2" name="Footer Placeholder 1"/>
          <p:cNvSpPr>
            <a:spLocks noGrp="1"/>
          </p:cNvSpPr>
          <p:nvPr>
            <p:ph type="ftr" sz="quarter" idx="11"/>
          </p:nvPr>
        </p:nvSpPr>
        <p:spPr/>
        <p:txBody>
          <a:bodyPr/>
          <a:lstStyle/>
          <a:p>
            <a:pPr>
              <a:defRPr/>
            </a:pPr>
            <a:r>
              <a:rPr lang="en-US" smtClean="0"/>
              <a:t>Copyright © 2013 Legal Momentum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EBFF50F7-D234-4EA9-BDCA-3D5596022292}" type="slidenum">
              <a:rPr lang="en-US"/>
              <a:pPr>
                <a:defRPr/>
              </a:pPr>
              <a:t>6</a:t>
            </a:fld>
            <a:endParaRPr lang="en-US" dirty="0"/>
          </a:p>
        </p:txBody>
      </p:sp>
      <p:sp>
        <p:nvSpPr>
          <p:cNvPr id="19459" name="Title 1"/>
          <p:cNvSpPr>
            <a:spLocks noGrp="1"/>
          </p:cNvSpPr>
          <p:nvPr>
            <p:ph type="title" idx="4294967295"/>
          </p:nvPr>
        </p:nvSpPr>
        <p:spPr>
          <a:xfrm>
            <a:off x="334963" y="420688"/>
            <a:ext cx="8572500" cy="933450"/>
          </a:xfrm>
          <a:noFill/>
        </p:spPr>
        <p:txBody>
          <a:bodyPr/>
          <a:lstStyle/>
          <a:p>
            <a:r>
              <a:rPr lang="en-US" smtClean="0">
                <a:effectLst/>
                <a:ea typeface="ＭＳ Ｐゴシック"/>
              </a:rPr>
              <a:t>Purposes of the Medical Forensic </a:t>
            </a:r>
            <a:br>
              <a:rPr lang="en-US" smtClean="0">
                <a:effectLst/>
                <a:ea typeface="ＭＳ Ｐゴシック"/>
              </a:rPr>
            </a:br>
            <a:r>
              <a:rPr lang="en-US" smtClean="0">
                <a:effectLst/>
                <a:ea typeface="ＭＳ Ｐゴシック"/>
              </a:rPr>
              <a:t>Sexual Assault Examination</a:t>
            </a:r>
          </a:p>
        </p:txBody>
      </p:sp>
      <p:sp>
        <p:nvSpPr>
          <p:cNvPr id="19460" name="Content Placeholder 2"/>
          <p:cNvSpPr>
            <a:spLocks noGrp="1"/>
          </p:cNvSpPr>
          <p:nvPr>
            <p:ph idx="4294967295"/>
          </p:nvPr>
        </p:nvSpPr>
        <p:spPr>
          <a:xfrm>
            <a:off x="536576" y="1747839"/>
            <a:ext cx="7286625" cy="4530725"/>
          </a:xfrm>
          <a:noFill/>
        </p:spPr>
        <p:txBody>
          <a:bodyPr/>
          <a:lstStyle/>
          <a:p>
            <a:pPr>
              <a:buClr>
                <a:schemeClr val="tx1"/>
              </a:buClr>
              <a:buFontTx/>
              <a:buChar char="•"/>
            </a:pPr>
            <a:r>
              <a:rPr lang="en-US" sz="2600" dirty="0" smtClean="0">
                <a:effectLst/>
                <a:ea typeface="ＭＳ Ｐゴシック"/>
              </a:rPr>
              <a:t>Focuses on patient’s immediate, short term, and long term health and safety needs, as part of the healing process</a:t>
            </a:r>
            <a:br>
              <a:rPr lang="en-US" sz="2600" dirty="0" smtClean="0">
                <a:effectLst/>
                <a:ea typeface="ＭＳ Ｐゴシック"/>
              </a:rPr>
            </a:br>
            <a:r>
              <a:rPr lang="en-US" sz="2600" dirty="0" smtClean="0">
                <a:effectLst/>
                <a:ea typeface="ＭＳ Ｐゴシック"/>
              </a:rPr>
              <a:t> </a:t>
            </a:r>
            <a:endParaRPr lang="en-US" sz="1800" dirty="0" smtClean="0">
              <a:effectLst/>
              <a:ea typeface="ＭＳ Ｐゴシック"/>
            </a:endParaRPr>
          </a:p>
          <a:p>
            <a:pPr>
              <a:buClr>
                <a:schemeClr val="tx1"/>
              </a:buClr>
              <a:buFontTx/>
              <a:buChar char="•"/>
            </a:pPr>
            <a:r>
              <a:rPr lang="en-US" sz="2600" dirty="0" smtClean="0">
                <a:effectLst/>
                <a:ea typeface="ＭＳ Ｐゴシック"/>
              </a:rPr>
              <a:t>Saves patient from being subjected to a second examination for forensic purposes</a:t>
            </a:r>
          </a:p>
          <a:p>
            <a:pPr>
              <a:buClr>
                <a:schemeClr val="tx1"/>
              </a:buClr>
              <a:buFontTx/>
              <a:buNone/>
            </a:pPr>
            <a:r>
              <a:rPr lang="en-US" sz="2600" dirty="0" smtClean="0">
                <a:effectLst/>
                <a:ea typeface="ＭＳ Ｐゴシック"/>
              </a:rPr>
              <a:t> </a:t>
            </a:r>
            <a:endParaRPr lang="en-US" sz="1800" dirty="0" smtClean="0">
              <a:effectLst/>
              <a:ea typeface="ＭＳ Ｐゴシック"/>
            </a:endParaRPr>
          </a:p>
          <a:p>
            <a:pPr>
              <a:buClr>
                <a:schemeClr val="tx1"/>
              </a:buClr>
              <a:buFontTx/>
              <a:buChar char="•"/>
            </a:pPr>
            <a:r>
              <a:rPr lang="en-US" sz="2600" dirty="0" smtClean="0">
                <a:effectLst/>
                <a:ea typeface="ＭＳ Ｐゴシック"/>
              </a:rPr>
              <a:t>Preserves and documents evidence should patient decide to report at the time of the exam or in the future</a:t>
            </a:r>
          </a:p>
        </p:txBody>
      </p:sp>
      <p:sp>
        <p:nvSpPr>
          <p:cNvPr id="20483" name="Date Placeholder 3"/>
          <p:cNvSpPr txBox="1">
            <a:spLocks noGrp="1"/>
          </p:cNvSpPr>
          <p:nvPr/>
        </p:nvSpPr>
        <p:spPr bwMode="auto">
          <a:xfrm>
            <a:off x="2352677" y="6278563"/>
            <a:ext cx="1152525" cy="457200"/>
          </a:xfrm>
          <a:prstGeom prst="rect">
            <a:avLst/>
          </a:prstGeom>
          <a:noFill/>
          <a:ln>
            <a:miter lim="800000"/>
            <a:headEnd/>
            <a:tailEnd/>
          </a:ln>
        </p:spPr>
        <p:txBody>
          <a:bodyPr/>
          <a:lstStyle/>
          <a:p>
            <a:pPr>
              <a:defRPr/>
            </a:pPr>
            <a:endParaRPr lang="en-US">
              <a:solidFill>
                <a:srgbClr val="FFFFFF"/>
              </a:solidFill>
              <a:latin typeface="+mn-lt"/>
              <a:cs typeface="+mn-cs"/>
            </a:endParaRPr>
          </a:p>
        </p:txBody>
      </p:sp>
      <p:sp>
        <p:nvSpPr>
          <p:cNvPr id="20484" name="Footer Placeholder 4"/>
          <p:cNvSpPr txBox="1">
            <a:spLocks noGrp="1"/>
          </p:cNvSpPr>
          <p:nvPr/>
        </p:nvSpPr>
        <p:spPr bwMode="auto">
          <a:xfrm>
            <a:off x="3219450" y="6278563"/>
            <a:ext cx="2895600" cy="457200"/>
          </a:xfrm>
          <a:prstGeom prst="rect">
            <a:avLst/>
          </a:prstGeom>
          <a:noFill/>
          <a:ln>
            <a:miter lim="800000"/>
            <a:headEnd/>
            <a:tailEnd/>
          </a:ln>
        </p:spPr>
        <p:txBody>
          <a:bodyPr anchor="b"/>
          <a:lstStyle/>
          <a:p>
            <a:pPr algn="ctr" fontAlgn="auto">
              <a:spcBef>
                <a:spcPts val="0"/>
              </a:spcBef>
              <a:spcAft>
                <a:spcPts val="0"/>
              </a:spcAft>
              <a:defRPr/>
            </a:pPr>
            <a:r>
              <a:rPr lang="en-US" sz="1200" dirty="0">
                <a:solidFill>
                  <a:srgbClr val="FFFFFF"/>
                </a:solidFill>
                <a:latin typeface="+mn-lt"/>
                <a:cs typeface="Arial" charset="0"/>
              </a:rPr>
              <a:t>Copyright © 2013 Legal Momentum</a:t>
            </a:r>
          </a:p>
        </p:txBody>
      </p:sp>
      <p:sp>
        <p:nvSpPr>
          <p:cNvPr id="20485"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AA2738A8-60CF-45E5-A302-AA21E72D4216}" type="slidenum">
              <a:rPr lang="en-US" sz="1200">
                <a:solidFill>
                  <a:srgbClr val="FFFFFF"/>
                </a:solidFill>
                <a:latin typeface="+mn-lt"/>
              </a:rPr>
              <a:pPr algn="r">
                <a:defRPr/>
              </a:pPr>
              <a:t>6</a:t>
            </a:fld>
            <a:endParaRPr lang="en-US" sz="1200">
              <a:solidFill>
                <a:srgbClr val="FFFFFF"/>
              </a:solidFill>
              <a:latin typeface="+mn-lt"/>
            </a:endParaRPr>
          </a:p>
        </p:txBody>
      </p:sp>
      <p:sp>
        <p:nvSpPr>
          <p:cNvPr id="2" name="Footer Placeholder 1"/>
          <p:cNvSpPr>
            <a:spLocks noGrp="1"/>
          </p:cNvSpPr>
          <p:nvPr>
            <p:ph type="ftr" sz="quarter" idx="11"/>
          </p:nvPr>
        </p:nvSpPr>
        <p:spPr/>
        <p:txBody>
          <a:bodyPr/>
          <a:lstStyle/>
          <a:p>
            <a:pPr>
              <a:defRPr/>
            </a:pPr>
            <a:r>
              <a:rPr lang="en-US" smtClean="0"/>
              <a:t>Copyright © 2013 Legal Momentum </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effectLst/>
                <a:ea typeface="ＭＳ Ｐゴシック"/>
              </a:rPr>
              <a:t>Telemedicine</a:t>
            </a:r>
          </a:p>
        </p:txBody>
      </p:sp>
      <p:sp>
        <p:nvSpPr>
          <p:cNvPr id="17411" name="Rectangle 3"/>
          <p:cNvSpPr>
            <a:spLocks noGrp="1" noChangeArrowheads="1"/>
          </p:cNvSpPr>
          <p:nvPr>
            <p:ph type="body" idx="1"/>
          </p:nvPr>
        </p:nvSpPr>
        <p:spPr>
          <a:xfrm>
            <a:off x="812800" y="1600200"/>
            <a:ext cx="7759700" cy="4530725"/>
          </a:xfrm>
        </p:spPr>
        <p:txBody>
          <a:bodyPr/>
          <a:lstStyle/>
          <a:p>
            <a:pPr eaLnBrk="1" hangingPunct="1"/>
            <a:endParaRPr lang="en-US" sz="1800" dirty="0" smtClean="0">
              <a:effectLst/>
              <a:ea typeface="ＭＳ Ｐゴシック"/>
            </a:endParaRPr>
          </a:p>
          <a:p>
            <a:pPr eaLnBrk="1" hangingPunct="1"/>
            <a:r>
              <a:rPr lang="en-US" sz="2600" dirty="0" smtClean="0">
                <a:effectLst/>
                <a:ea typeface="ＭＳ Ｐゴシック"/>
              </a:rPr>
              <a:t>Many communities cannot afford to establish or maintain SANE programs.</a:t>
            </a:r>
          </a:p>
          <a:p>
            <a:pPr eaLnBrk="1" hangingPunct="1">
              <a:buFont typeface="Arial" pitchFamily="34" charset="0"/>
              <a:buNone/>
            </a:pPr>
            <a:r>
              <a:rPr lang="en-US" sz="1800" dirty="0" smtClean="0">
                <a:effectLst/>
                <a:ea typeface="ＭＳ Ｐゴシック"/>
              </a:rPr>
              <a:t>  </a:t>
            </a:r>
          </a:p>
          <a:p>
            <a:pPr eaLnBrk="1" hangingPunct="1"/>
            <a:r>
              <a:rPr lang="en-US" sz="2600" dirty="0" smtClean="0">
                <a:effectLst/>
                <a:ea typeface="ＭＳ Ｐゴシック"/>
              </a:rPr>
              <a:t>Telemedicine, in which an experienced SANE supervises the medical forensic sexual assault examination remotely, is an emerging practice that may help to fill the need.</a:t>
            </a:r>
          </a:p>
        </p:txBody>
      </p:sp>
      <p:sp>
        <p:nvSpPr>
          <p:cNvPr id="4" name="Slide Number Placeholder 3"/>
          <p:cNvSpPr>
            <a:spLocks noGrp="1"/>
          </p:cNvSpPr>
          <p:nvPr>
            <p:ph type="sldNum" sz="quarter" idx="12"/>
          </p:nvPr>
        </p:nvSpPr>
        <p:spPr/>
        <p:txBody>
          <a:bodyPr/>
          <a:lstStyle/>
          <a:p>
            <a:pPr>
              <a:defRPr/>
            </a:pPr>
            <a:fld id="{FC9D26AD-D689-421B-A659-5F6303C1DF2F}" type="slidenum">
              <a:rPr lang="en-US" smtClean="0"/>
              <a:pPr>
                <a:defRPr/>
              </a:pPr>
              <a:t>60</a:t>
            </a:fld>
            <a:endParaRPr lang="en-US" dirty="0"/>
          </a:p>
        </p:txBody>
      </p:sp>
      <p:sp>
        <p:nvSpPr>
          <p:cNvPr id="2" name="Footer Placeholder 1"/>
          <p:cNvSpPr>
            <a:spLocks noGrp="1"/>
          </p:cNvSpPr>
          <p:nvPr>
            <p:ph type="ftr" sz="quarter" idx="11"/>
          </p:nvPr>
        </p:nvSpPr>
        <p:spPr/>
        <p:txBody>
          <a:bodyPr/>
          <a:lstStyle/>
          <a:p>
            <a:pPr>
              <a:defRPr/>
            </a:pPr>
            <a:r>
              <a:rPr lang="en-US" smtClean="0"/>
              <a:t>Copyright © 2013 Legal Momentum </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effectLst/>
                <a:ea typeface="ＭＳ Ｐゴシック"/>
              </a:rPr>
              <a:t>Telemedicine</a:t>
            </a:r>
          </a:p>
        </p:txBody>
      </p:sp>
      <p:sp>
        <p:nvSpPr>
          <p:cNvPr id="18435" name="Rectangle 3"/>
          <p:cNvSpPr>
            <a:spLocks noGrp="1" noChangeArrowheads="1"/>
          </p:cNvSpPr>
          <p:nvPr>
            <p:ph type="body" idx="1"/>
          </p:nvPr>
        </p:nvSpPr>
        <p:spPr>
          <a:xfrm>
            <a:off x="609600" y="1600200"/>
            <a:ext cx="7429500" cy="4530725"/>
          </a:xfrm>
        </p:spPr>
        <p:txBody>
          <a:bodyPr/>
          <a:lstStyle/>
          <a:p>
            <a:pPr eaLnBrk="1" hangingPunct="1"/>
            <a:endParaRPr lang="en-US" sz="1800" dirty="0" smtClean="0">
              <a:effectLst/>
              <a:ea typeface="ＭＳ Ｐゴシック"/>
            </a:endParaRPr>
          </a:p>
          <a:p>
            <a:pPr eaLnBrk="1" hangingPunct="1"/>
            <a:r>
              <a:rPr lang="en-US" sz="2600" dirty="0" smtClean="0">
                <a:effectLst/>
                <a:ea typeface="ＭＳ Ｐゴシック"/>
              </a:rPr>
              <a:t>A trial involving a medical forensic examination supervised remotely will present complex and novel issues:</a:t>
            </a:r>
          </a:p>
          <a:p>
            <a:pPr eaLnBrk="1" hangingPunct="1">
              <a:buFont typeface="Arial" pitchFamily="34" charset="0"/>
              <a:buNone/>
            </a:pPr>
            <a:r>
              <a:rPr lang="en-US" sz="1800" dirty="0" smtClean="0">
                <a:effectLst/>
                <a:ea typeface="ＭＳ Ｐゴシック"/>
              </a:rPr>
              <a:t> </a:t>
            </a:r>
          </a:p>
          <a:p>
            <a:pPr lvl="1" eaLnBrk="1" hangingPunct="1"/>
            <a:r>
              <a:rPr lang="en-US" sz="2600" dirty="0" smtClean="0">
                <a:effectLst/>
              </a:rPr>
              <a:t>E.g., Testimony by both the on-site executing healthcare provider and the supervising SANE</a:t>
            </a:r>
          </a:p>
        </p:txBody>
      </p:sp>
      <p:sp>
        <p:nvSpPr>
          <p:cNvPr id="4" name="Slide Number Placeholder 3"/>
          <p:cNvSpPr>
            <a:spLocks noGrp="1"/>
          </p:cNvSpPr>
          <p:nvPr>
            <p:ph type="sldNum" sz="quarter" idx="12"/>
          </p:nvPr>
        </p:nvSpPr>
        <p:spPr/>
        <p:txBody>
          <a:bodyPr/>
          <a:lstStyle/>
          <a:p>
            <a:pPr>
              <a:defRPr/>
            </a:pPr>
            <a:fld id="{72ACDF59-6D64-42B2-A4E5-AB0ADDFCCBEF}" type="slidenum">
              <a:rPr lang="en-US" smtClean="0"/>
              <a:pPr>
                <a:defRPr/>
              </a:pPr>
              <a:t>61</a:t>
            </a:fld>
            <a:endParaRPr lang="en-US" dirty="0"/>
          </a:p>
        </p:txBody>
      </p:sp>
      <p:sp>
        <p:nvSpPr>
          <p:cNvPr id="2" name="Footer Placeholder 1"/>
          <p:cNvSpPr>
            <a:spLocks noGrp="1"/>
          </p:cNvSpPr>
          <p:nvPr>
            <p:ph type="ftr" sz="quarter" idx="11"/>
          </p:nvPr>
        </p:nvSpPr>
        <p:spPr/>
        <p:txBody>
          <a:bodyPr/>
          <a:lstStyle/>
          <a:p>
            <a:pPr>
              <a:defRPr/>
            </a:pPr>
            <a:r>
              <a:rPr lang="en-US" smtClean="0"/>
              <a:t>Copyright © 2013 Legal Momentum </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1"/>
          </p:nvPr>
        </p:nvSpPr>
        <p:spPr/>
        <p:txBody>
          <a:bodyPr/>
          <a:lstStyle/>
          <a:p>
            <a:pPr>
              <a:defRPr/>
            </a:pPr>
            <a:fld id="{5F8E4126-1D4D-4A63-BC5D-C34E9D4B7E2F}" type="slidenum">
              <a:rPr lang="en-US"/>
              <a:pPr>
                <a:defRPr/>
              </a:pPr>
              <a:t>62</a:t>
            </a:fld>
            <a:endParaRPr lang="en-US" dirty="0"/>
          </a:p>
        </p:txBody>
      </p:sp>
      <p:sp>
        <p:nvSpPr>
          <p:cNvPr id="6" name="Rectangle 41"/>
          <p:cNvSpPr txBox="1">
            <a:spLocks noGrp="1" noChangeArrowheads="1"/>
          </p:cNvSpPr>
          <p:nvPr/>
        </p:nvSpPr>
        <p:spPr bwMode="auto">
          <a:xfrm>
            <a:off x="6553200" y="6278563"/>
            <a:ext cx="2133600" cy="457200"/>
          </a:xfrm>
          <a:prstGeom prst="rect">
            <a:avLst/>
          </a:prstGeom>
          <a:noFill/>
          <a:ln>
            <a:miter lim="800000"/>
            <a:headEnd/>
            <a:tailEnd/>
          </a:ln>
        </p:spPr>
        <p:txBody>
          <a:bodyPr anchor="b"/>
          <a:lstStyle/>
          <a:p>
            <a:pPr algn="r" fontAlgn="auto">
              <a:spcBef>
                <a:spcPts val="0"/>
              </a:spcBef>
              <a:spcAft>
                <a:spcPts val="0"/>
              </a:spcAft>
              <a:defRPr/>
            </a:pPr>
            <a:fld id="{EB68B06E-BE3C-46A4-9F08-4CC7C03D5500}" type="slidenum">
              <a:rPr lang="en-US" sz="1200">
                <a:solidFill>
                  <a:srgbClr val="FFFFFF"/>
                </a:solidFill>
                <a:latin typeface="+mn-lt"/>
                <a:cs typeface="Arial" charset="0"/>
              </a:rPr>
              <a:pPr algn="r" fontAlgn="auto">
                <a:spcBef>
                  <a:spcPts val="0"/>
                </a:spcBef>
                <a:spcAft>
                  <a:spcPts val="0"/>
                </a:spcAft>
                <a:defRPr/>
              </a:pPr>
              <a:t>62</a:t>
            </a:fld>
            <a:endParaRPr lang="en-US" sz="1200" dirty="0">
              <a:solidFill>
                <a:srgbClr val="FFFFFF"/>
              </a:solidFill>
              <a:latin typeface="+mn-lt"/>
              <a:cs typeface="Arial" charset="0"/>
            </a:endParaRPr>
          </a:p>
        </p:txBody>
      </p:sp>
      <p:sp>
        <p:nvSpPr>
          <p:cNvPr id="8" name="Subtitle 7"/>
          <p:cNvSpPr>
            <a:spLocks noGrp="1"/>
          </p:cNvSpPr>
          <p:nvPr>
            <p:ph type="subTitle" idx="1"/>
          </p:nvPr>
        </p:nvSpPr>
        <p:spPr/>
        <p:txBody>
          <a:bodyPr/>
          <a:lstStyle/>
          <a:p>
            <a:pPr>
              <a:defRPr/>
            </a:pPr>
            <a:endParaRPr lang="en-US"/>
          </a:p>
        </p:txBody>
      </p:sp>
      <p:sp>
        <p:nvSpPr>
          <p:cNvPr id="14341" name="Title 6"/>
          <p:cNvSpPr>
            <a:spLocks noGrp="1"/>
          </p:cNvSpPr>
          <p:nvPr>
            <p:ph type="ctrTitle"/>
          </p:nvPr>
        </p:nvSpPr>
        <p:spPr/>
        <p:txBody>
          <a:bodyPr/>
          <a:lstStyle/>
          <a:p>
            <a:r>
              <a:rPr lang="en-US" dirty="0" smtClean="0">
                <a:effectLst/>
                <a:ea typeface="ＭＳ Ｐゴシック"/>
              </a:rPr>
              <a:t>SANEs in the Courtroom</a:t>
            </a:r>
          </a:p>
        </p:txBody>
      </p:sp>
      <p:sp>
        <p:nvSpPr>
          <p:cNvPr id="2" name="Footer Placeholder 4"/>
          <p:cNvSpPr>
            <a:spLocks noGrp="1"/>
          </p:cNvSpPr>
          <p:nvPr>
            <p:ph type="ftr" sz="quarter" idx="10"/>
          </p:nvPr>
        </p:nvSpPr>
        <p:spPr/>
        <p:txBody>
          <a:bodyPr/>
          <a:lstStyle/>
          <a:p>
            <a:pPr>
              <a:defRPr/>
            </a:pPr>
            <a:r>
              <a:rPr lang="en-US" smtClean="0">
                <a:cs typeface="Arial" charset="0"/>
              </a:rPr>
              <a:t>Copyright © 2013 Legal Momentum</a:t>
            </a:r>
            <a:endParaRPr lang="en-US" dirty="0">
              <a:cs typeface="Arial" charset="0"/>
            </a:endParaRPr>
          </a:p>
        </p:txBody>
      </p:sp>
      <p:sp>
        <p:nvSpPr>
          <p:cNvPr id="16388" name="Slide Number Placeholder 5"/>
          <p:cNvSpPr txBox="1">
            <a:spLocks noGrp="1"/>
          </p:cNvSpPr>
          <p:nvPr/>
        </p:nvSpPr>
        <p:spPr bwMode="auto">
          <a:xfrm>
            <a:off x="6553200" y="6278563"/>
            <a:ext cx="2133600" cy="457200"/>
          </a:xfrm>
          <a:prstGeom prst="rect">
            <a:avLst/>
          </a:prstGeom>
          <a:noFill/>
          <a:ln>
            <a:miter lim="800000"/>
            <a:headEnd/>
            <a:tailEnd/>
          </a:ln>
        </p:spPr>
        <p:txBody>
          <a:bodyPr anchor="b"/>
          <a:lstStyle/>
          <a:p>
            <a:pPr algn="r">
              <a:defRPr/>
            </a:pPr>
            <a:fld id="{9C5F497A-ED9F-449D-84DB-942E48429699}" type="slidenum">
              <a:rPr lang="en-US" sz="1200">
                <a:solidFill>
                  <a:srgbClr val="FFFFFF"/>
                </a:solidFill>
                <a:latin typeface="+mn-lt"/>
                <a:cs typeface="Arial" charset="0"/>
              </a:rPr>
              <a:pPr algn="r">
                <a:defRPr/>
              </a:pPr>
              <a:t>62</a:t>
            </a:fld>
            <a:endParaRPr lang="en-US" sz="1200">
              <a:solidFill>
                <a:srgbClr val="FFFFFF"/>
              </a:solidFill>
              <a:latin typeface="+mn-lt"/>
              <a:cs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1"/>
          <p:cNvSpPr>
            <a:spLocks noGrp="1" noChangeArrowheads="1"/>
          </p:cNvSpPr>
          <p:nvPr>
            <p:ph type="sldNum" sz="quarter" idx="12"/>
          </p:nvPr>
        </p:nvSpPr>
        <p:spPr/>
        <p:txBody>
          <a:bodyPr/>
          <a:lstStyle/>
          <a:p>
            <a:pPr>
              <a:defRPr/>
            </a:pPr>
            <a:fld id="{FBF0E2FA-431D-4DC5-A78A-2B9742F48F25}" type="slidenum">
              <a:rPr lang="en-US"/>
              <a:pPr>
                <a:defRPr/>
              </a:pPr>
              <a:t>63</a:t>
            </a:fld>
            <a:endParaRPr lang="en-US" dirty="0"/>
          </a:p>
        </p:txBody>
      </p:sp>
      <p:sp>
        <p:nvSpPr>
          <p:cNvPr id="7" name="Rectangle 41"/>
          <p:cNvSpPr txBox="1">
            <a:spLocks noGrp="1" noChangeArrowheads="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AED8285B-D028-4E33-BF14-7F895898F213}" type="slidenum">
              <a:rPr lang="en-US" sz="1200">
                <a:solidFill>
                  <a:srgbClr val="FFFFFF"/>
                </a:solidFill>
                <a:latin typeface="+mn-lt"/>
                <a:cs typeface="Arial" charset="0"/>
              </a:rPr>
              <a:pPr algn="r" fontAlgn="auto">
                <a:spcBef>
                  <a:spcPts val="0"/>
                </a:spcBef>
                <a:spcAft>
                  <a:spcPts val="0"/>
                </a:spcAft>
                <a:defRPr/>
              </a:pPr>
              <a:t>63</a:t>
            </a:fld>
            <a:endParaRPr lang="en-US" sz="1200" dirty="0">
              <a:solidFill>
                <a:srgbClr val="FFFFFF"/>
              </a:solidFill>
              <a:latin typeface="+mn-lt"/>
              <a:cs typeface="Arial" charset="0"/>
            </a:endParaRPr>
          </a:p>
        </p:txBody>
      </p:sp>
      <p:sp>
        <p:nvSpPr>
          <p:cNvPr id="15364" name="Title 1"/>
          <p:cNvSpPr>
            <a:spLocks noGrp="1"/>
          </p:cNvSpPr>
          <p:nvPr>
            <p:ph type="title"/>
          </p:nvPr>
        </p:nvSpPr>
        <p:spPr>
          <a:xfrm>
            <a:off x="457200" y="327025"/>
            <a:ext cx="8229600" cy="1143000"/>
          </a:xfrm>
        </p:spPr>
        <p:txBody>
          <a:bodyPr/>
          <a:lstStyle/>
          <a:p>
            <a:r>
              <a:rPr lang="en-US" dirty="0" smtClean="0">
                <a:effectLst/>
                <a:ea typeface="ＭＳ Ｐゴシック"/>
              </a:rPr>
              <a:t>SANE Testimony</a:t>
            </a:r>
          </a:p>
        </p:txBody>
      </p:sp>
      <p:sp>
        <p:nvSpPr>
          <p:cNvPr id="15365" name="Content Placeholder 2"/>
          <p:cNvSpPr>
            <a:spLocks noGrp="1"/>
          </p:cNvSpPr>
          <p:nvPr>
            <p:ph idx="1"/>
          </p:nvPr>
        </p:nvSpPr>
        <p:spPr>
          <a:xfrm>
            <a:off x="247650" y="1470025"/>
            <a:ext cx="8686800" cy="4808538"/>
          </a:xfrm>
        </p:spPr>
        <p:txBody>
          <a:bodyPr/>
          <a:lstStyle/>
          <a:p>
            <a:pPr>
              <a:buFont typeface="Arial" pitchFamily="34" charset="0"/>
              <a:buNone/>
            </a:pPr>
            <a:r>
              <a:rPr lang="en-US" sz="2600" dirty="0" smtClean="0">
                <a:effectLst/>
                <a:ea typeface="ＭＳ Ｐゴシック"/>
              </a:rPr>
              <a:t>   A SANE may be called on to testify about a medical forensic sexual assault examination in a variety of criminal, civil, and family law cases:</a:t>
            </a:r>
          </a:p>
          <a:p>
            <a:pPr>
              <a:buFont typeface="Arial" pitchFamily="34" charset="0"/>
              <a:buNone/>
            </a:pPr>
            <a:endParaRPr lang="en-US" sz="1800" dirty="0" smtClean="0">
              <a:effectLst/>
              <a:ea typeface="ＭＳ Ｐゴシック"/>
            </a:endParaRPr>
          </a:p>
          <a:p>
            <a:pPr lvl="1"/>
            <a:r>
              <a:rPr lang="en-US" sz="2600" dirty="0" smtClean="0">
                <a:effectLst/>
              </a:rPr>
              <a:t>Sexual Assault cases (felony, misdemeanor, civil)</a:t>
            </a:r>
            <a:br>
              <a:rPr lang="en-US" sz="2600" dirty="0" smtClean="0">
                <a:effectLst/>
              </a:rPr>
            </a:br>
            <a:endParaRPr lang="en-US" sz="1800" dirty="0" smtClean="0">
              <a:effectLst/>
            </a:endParaRPr>
          </a:p>
          <a:p>
            <a:pPr lvl="1"/>
            <a:r>
              <a:rPr lang="en-US" sz="2600" dirty="0" smtClean="0">
                <a:effectLst/>
              </a:rPr>
              <a:t>Domestic Violence cases involving intimate partner sexual abuse and assault as well as strangulation</a:t>
            </a:r>
          </a:p>
          <a:p>
            <a:pPr lvl="1"/>
            <a:endParaRPr lang="en-US" sz="1800" dirty="0" smtClean="0">
              <a:effectLst/>
            </a:endParaRPr>
          </a:p>
          <a:p>
            <a:pPr lvl="1">
              <a:buFont typeface="Arial" pitchFamily="34" charset="0"/>
              <a:buNone/>
            </a:pPr>
            <a:endParaRPr lang="en-US" sz="2600" dirty="0" smtClean="0">
              <a:effectLst/>
              <a:latin typeface="Arial" pitchFamily="34" charset="0"/>
            </a:endParaRPr>
          </a:p>
        </p:txBody>
      </p:sp>
      <p:sp>
        <p:nvSpPr>
          <p:cNvPr id="17412" name="Footer Placeholder 4"/>
          <p:cNvSpPr>
            <a:spLocks noGrp="1"/>
          </p:cNvSpPr>
          <p:nvPr>
            <p:ph type="ftr" sz="quarter" idx="11"/>
          </p:nvPr>
        </p:nvSpPr>
        <p:spPr/>
        <p:txBody>
          <a:bodyPr/>
          <a:lstStyle/>
          <a:p>
            <a:pPr>
              <a:defRPr/>
            </a:pPr>
            <a:r>
              <a:rPr lang="en-US" smtClean="0">
                <a:latin typeface="+mn-lt"/>
                <a:cs typeface="Arial" charset="0"/>
              </a:rPr>
              <a:t>Copyright © 2013 Legal Momentum</a:t>
            </a:r>
            <a:endParaRPr lang="en-US" dirty="0">
              <a:latin typeface="+mn-lt"/>
              <a:cs typeface="Arial" charset="0"/>
            </a:endParaRPr>
          </a:p>
        </p:txBody>
      </p:sp>
      <p:sp>
        <p:nvSpPr>
          <p:cNvPr id="17413"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E9A5C2CA-0B62-4F50-A70B-FAE71A3A0F51}" type="slidenum">
              <a:rPr lang="en-US" sz="1200">
                <a:solidFill>
                  <a:srgbClr val="FFFFFF"/>
                </a:solidFill>
                <a:latin typeface="+mn-lt"/>
                <a:cs typeface="Arial" charset="0"/>
              </a:rPr>
              <a:pPr algn="r">
                <a:defRPr/>
              </a:pPr>
              <a:t>63</a:t>
            </a:fld>
            <a:endParaRPr lang="en-US" sz="1200">
              <a:solidFill>
                <a:srgbClr val="FFFFFF"/>
              </a:solidFill>
              <a:latin typeface="+mn-lt"/>
              <a:cs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1"/>
          <p:cNvSpPr>
            <a:spLocks noGrp="1" noChangeArrowheads="1"/>
          </p:cNvSpPr>
          <p:nvPr>
            <p:ph type="sldNum" sz="quarter" idx="12"/>
          </p:nvPr>
        </p:nvSpPr>
        <p:spPr/>
        <p:txBody>
          <a:bodyPr/>
          <a:lstStyle/>
          <a:p>
            <a:pPr>
              <a:defRPr/>
            </a:pPr>
            <a:fld id="{F2E8A8A2-188A-4934-AA57-F5C07A91FDDE}" type="slidenum">
              <a:rPr lang="en-US"/>
              <a:pPr>
                <a:defRPr/>
              </a:pPr>
              <a:t>64</a:t>
            </a:fld>
            <a:endParaRPr lang="en-US" dirty="0"/>
          </a:p>
        </p:txBody>
      </p:sp>
      <p:sp>
        <p:nvSpPr>
          <p:cNvPr id="7" name="Rectangle 41"/>
          <p:cNvSpPr txBox="1">
            <a:spLocks noGrp="1" noChangeArrowheads="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7F2F9901-9A45-4B74-AC31-6572EFC2D9B0}" type="slidenum">
              <a:rPr lang="en-US" sz="1200">
                <a:solidFill>
                  <a:srgbClr val="FFFFFF"/>
                </a:solidFill>
                <a:latin typeface="+mn-lt"/>
                <a:cs typeface="Arial" charset="0"/>
              </a:rPr>
              <a:pPr algn="r" fontAlgn="auto">
                <a:spcBef>
                  <a:spcPts val="0"/>
                </a:spcBef>
                <a:spcAft>
                  <a:spcPts val="0"/>
                </a:spcAft>
                <a:defRPr/>
              </a:pPr>
              <a:t>64</a:t>
            </a:fld>
            <a:endParaRPr lang="en-US" sz="1200" dirty="0">
              <a:solidFill>
                <a:srgbClr val="FFFFFF"/>
              </a:solidFill>
              <a:latin typeface="+mn-lt"/>
              <a:cs typeface="Arial" charset="0"/>
            </a:endParaRPr>
          </a:p>
        </p:txBody>
      </p:sp>
      <p:sp>
        <p:nvSpPr>
          <p:cNvPr id="16388" name="Title 1"/>
          <p:cNvSpPr>
            <a:spLocks noGrp="1"/>
          </p:cNvSpPr>
          <p:nvPr>
            <p:ph type="title"/>
          </p:nvPr>
        </p:nvSpPr>
        <p:spPr>
          <a:xfrm>
            <a:off x="342900" y="239713"/>
            <a:ext cx="8229600" cy="1143000"/>
          </a:xfrm>
        </p:spPr>
        <p:txBody>
          <a:bodyPr/>
          <a:lstStyle/>
          <a:p>
            <a:r>
              <a:rPr lang="en-US" dirty="0" smtClean="0">
                <a:effectLst/>
                <a:ea typeface="ＭＳ Ｐゴシック"/>
              </a:rPr>
              <a:t>SANE Testimony</a:t>
            </a:r>
          </a:p>
        </p:txBody>
      </p:sp>
      <p:sp>
        <p:nvSpPr>
          <p:cNvPr id="16389" name="Content Placeholder 2"/>
          <p:cNvSpPr>
            <a:spLocks noGrp="1"/>
          </p:cNvSpPr>
          <p:nvPr>
            <p:ph idx="1"/>
          </p:nvPr>
        </p:nvSpPr>
        <p:spPr>
          <a:xfrm>
            <a:off x="457200" y="1382713"/>
            <a:ext cx="8229600" cy="4530725"/>
          </a:xfrm>
        </p:spPr>
        <p:txBody>
          <a:bodyPr/>
          <a:lstStyle/>
          <a:p>
            <a:r>
              <a:rPr lang="en-US" sz="2600" dirty="0" smtClean="0">
                <a:effectLst/>
                <a:ea typeface="ＭＳ Ｐゴシック"/>
              </a:rPr>
              <a:t>SANE’s role is to be a neutral healthcare professional prepared to testify for either prosecution or defense.</a:t>
            </a:r>
          </a:p>
          <a:p>
            <a:endParaRPr lang="en-US" sz="1800" dirty="0" smtClean="0">
              <a:effectLst/>
              <a:ea typeface="ＭＳ Ｐゴシック"/>
            </a:endParaRPr>
          </a:p>
          <a:p>
            <a:r>
              <a:rPr lang="en-US" sz="2600" dirty="0" smtClean="0">
                <a:effectLst/>
                <a:ea typeface="ＭＳ Ｐゴシック"/>
              </a:rPr>
              <a:t>SANE makes no judgment as to veracity of patient’s account of sexual assault.</a:t>
            </a:r>
          </a:p>
          <a:p>
            <a:endParaRPr lang="en-US" sz="1800" dirty="0" smtClean="0">
              <a:effectLst/>
              <a:ea typeface="ＭＳ Ｐゴシック"/>
            </a:endParaRPr>
          </a:p>
          <a:p>
            <a:r>
              <a:rPr lang="en-US" sz="2600" dirty="0" smtClean="0">
                <a:effectLst/>
                <a:ea typeface="ＭＳ Ｐゴシック"/>
              </a:rPr>
              <a:t>SANE does not repeat patient’s account of the sexual assault for the truth of it, but because it is the patient’s account that guided the SANE’s examination.</a:t>
            </a:r>
          </a:p>
          <a:p>
            <a:endParaRPr lang="en-US" sz="2600" dirty="0" smtClean="0">
              <a:effectLst/>
              <a:ea typeface="ＭＳ Ｐゴシック"/>
            </a:endParaRPr>
          </a:p>
        </p:txBody>
      </p:sp>
      <p:sp>
        <p:nvSpPr>
          <p:cNvPr id="18436" name="Footer Placeholder 4"/>
          <p:cNvSpPr>
            <a:spLocks noGrp="1"/>
          </p:cNvSpPr>
          <p:nvPr>
            <p:ph type="ftr" sz="quarter" idx="11"/>
          </p:nvPr>
        </p:nvSpPr>
        <p:spPr/>
        <p:txBody>
          <a:bodyPr/>
          <a:lstStyle/>
          <a:p>
            <a:pPr>
              <a:defRPr/>
            </a:pPr>
            <a:r>
              <a:rPr lang="en-US" smtClean="0">
                <a:latin typeface="+mn-lt"/>
                <a:cs typeface="Arial" charset="0"/>
              </a:rPr>
              <a:t>Copyright © 2013 Legal Momentum</a:t>
            </a:r>
            <a:endParaRPr lang="en-US" dirty="0">
              <a:latin typeface="+mn-lt"/>
              <a:cs typeface="Arial" charset="0"/>
            </a:endParaRPr>
          </a:p>
        </p:txBody>
      </p:sp>
      <p:sp>
        <p:nvSpPr>
          <p:cNvPr id="18437"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77C78AF8-88FE-499E-BC4E-B76AE3735577}" type="slidenum">
              <a:rPr lang="en-US" sz="1200">
                <a:solidFill>
                  <a:srgbClr val="FFFFFF"/>
                </a:solidFill>
                <a:latin typeface="+mn-lt"/>
                <a:cs typeface="Arial" charset="0"/>
              </a:rPr>
              <a:pPr algn="r">
                <a:defRPr/>
              </a:pPr>
              <a:t>64</a:t>
            </a:fld>
            <a:endParaRPr lang="en-US" sz="1200">
              <a:solidFill>
                <a:srgbClr val="FFFFFF"/>
              </a:solidFill>
              <a:latin typeface="+mn-lt"/>
              <a:cs typeface="Arial"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27BAF3BD-CA84-4039-8DC9-78EE8501A1D2}" type="slidenum">
              <a:rPr lang="en-US"/>
              <a:pPr>
                <a:defRPr/>
              </a:pPr>
              <a:t>65</a:t>
            </a:fld>
            <a:endParaRPr lang="en-US" dirty="0"/>
          </a:p>
        </p:txBody>
      </p:sp>
      <p:sp>
        <p:nvSpPr>
          <p:cNvPr id="2" name="Title 1"/>
          <p:cNvSpPr>
            <a:spLocks noGrp="1"/>
          </p:cNvSpPr>
          <p:nvPr>
            <p:ph type="title"/>
          </p:nvPr>
        </p:nvSpPr>
        <p:spPr/>
        <p:txBody>
          <a:bodyPr/>
          <a:lstStyle/>
          <a:p>
            <a:pPr>
              <a:defRPr/>
            </a:pPr>
            <a:r>
              <a:rPr lang="en-US" sz="4000" dirty="0" smtClean="0">
                <a:effectLst/>
                <a:ea typeface="ＭＳ Ｐゴシック"/>
              </a:rPr>
              <a:t>What Can A Sexual Assault Medical Forensic Examination “Prove”?</a:t>
            </a:r>
          </a:p>
        </p:txBody>
      </p:sp>
      <p:sp>
        <p:nvSpPr>
          <p:cNvPr id="3" name="Content Placeholder 2"/>
          <p:cNvSpPr>
            <a:spLocks noGrp="1"/>
          </p:cNvSpPr>
          <p:nvPr>
            <p:ph idx="1"/>
          </p:nvPr>
        </p:nvSpPr>
        <p:spPr/>
        <p:txBody>
          <a:bodyPr/>
          <a:lstStyle/>
          <a:p>
            <a:pPr>
              <a:defRPr/>
            </a:pPr>
            <a:endParaRPr lang="en-US" sz="1800" dirty="0" smtClean="0">
              <a:effectLst/>
              <a:ea typeface="ＭＳ Ｐゴシック"/>
            </a:endParaRPr>
          </a:p>
          <a:p>
            <a:pPr>
              <a:defRPr/>
            </a:pPr>
            <a:r>
              <a:rPr lang="en-US" sz="2600" i="1" dirty="0" smtClean="0">
                <a:effectLst/>
                <a:ea typeface="ＭＳ Ｐゴシック"/>
              </a:rPr>
              <a:t>Can</a:t>
            </a:r>
            <a:r>
              <a:rPr lang="en-US" sz="2600" dirty="0" smtClean="0">
                <a:effectLst/>
                <a:ea typeface="ＭＳ Ｐゴシック"/>
              </a:rPr>
              <a:t> provide objective documentation of examination findings that can assist the court in reconstructing events in question </a:t>
            </a:r>
            <a:br>
              <a:rPr lang="en-US" sz="2600" dirty="0" smtClean="0">
                <a:effectLst/>
                <a:ea typeface="ＭＳ Ｐゴシック"/>
              </a:rPr>
            </a:br>
            <a:endParaRPr lang="en-US" sz="1800" dirty="0" smtClean="0">
              <a:effectLst/>
              <a:ea typeface="ＭＳ Ｐゴシック"/>
            </a:endParaRPr>
          </a:p>
          <a:p>
            <a:pPr>
              <a:defRPr/>
            </a:pPr>
            <a:r>
              <a:rPr lang="en-US" sz="2600" i="1" dirty="0" smtClean="0">
                <a:effectLst/>
                <a:ea typeface="ＭＳ Ｐゴシック"/>
              </a:rPr>
              <a:t>Cannot</a:t>
            </a:r>
            <a:r>
              <a:rPr lang="en-US" sz="2600" dirty="0" smtClean="0">
                <a:effectLst/>
                <a:ea typeface="ＭＳ Ｐゴシック"/>
              </a:rPr>
              <a:t> determine whether or not a sexual assault was perpetrated</a:t>
            </a:r>
          </a:p>
        </p:txBody>
      </p:sp>
      <p:sp>
        <p:nvSpPr>
          <p:cNvPr id="18438" name="Footer Placeholder 4"/>
          <p:cNvSpPr>
            <a:spLocks noGrp="1"/>
          </p:cNvSpPr>
          <p:nvPr>
            <p:ph type="ftr" sz="quarter" idx="11"/>
          </p:nvPr>
        </p:nvSpPr>
        <p:spPr>
          <a:noFill/>
        </p:spPr>
        <p:txBody>
          <a:bodyPr/>
          <a:lstStyle/>
          <a:p>
            <a:pPr>
              <a:defRPr/>
            </a:pPr>
            <a:r>
              <a:rPr lang="en-US" smtClean="0">
                <a:cs typeface="Arial" charset="0"/>
              </a:rPr>
              <a:t>Copyright © 2013 Legal Momentum</a:t>
            </a:r>
            <a:endParaRPr lang="en-US" dirty="0">
              <a:cs typeface="Arial" charset="0"/>
            </a:endParaRPr>
          </a:p>
        </p:txBody>
      </p:sp>
      <p:sp>
        <p:nvSpPr>
          <p:cNvPr id="6"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75C06FBE-D57E-4925-8A76-9A1A8DBC9FB4}" type="slidenum">
              <a:rPr lang="en-US" sz="1200">
                <a:solidFill>
                  <a:srgbClr val="FFFFFF"/>
                </a:solidFill>
                <a:latin typeface="+mn-lt"/>
                <a:cs typeface="Arial" charset="0"/>
              </a:rPr>
              <a:pPr algn="r" fontAlgn="auto">
                <a:spcBef>
                  <a:spcPts val="0"/>
                </a:spcBef>
                <a:spcAft>
                  <a:spcPts val="0"/>
                </a:spcAft>
                <a:defRPr/>
              </a:pPr>
              <a:t>65</a:t>
            </a:fld>
            <a:endParaRPr lang="en-US" sz="1200" dirty="0">
              <a:solidFill>
                <a:srgbClr val="FFFFFF"/>
              </a:solidFill>
              <a:latin typeface="+mn-lt"/>
              <a:cs typeface="Arial"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C350E729-3C7C-4746-B7EB-0474F2D25B9E}" type="slidenum">
              <a:rPr lang="en-US"/>
              <a:pPr>
                <a:defRPr/>
              </a:pPr>
              <a:t>66</a:t>
            </a:fld>
            <a:endParaRPr lang="en-US" dirty="0"/>
          </a:p>
        </p:txBody>
      </p:sp>
      <p:sp>
        <p:nvSpPr>
          <p:cNvPr id="2" name="Title 1"/>
          <p:cNvSpPr>
            <a:spLocks noGrp="1"/>
          </p:cNvSpPr>
          <p:nvPr>
            <p:ph type="title"/>
          </p:nvPr>
        </p:nvSpPr>
        <p:spPr/>
        <p:txBody>
          <a:bodyPr/>
          <a:lstStyle/>
          <a:p>
            <a:pPr>
              <a:defRPr/>
            </a:pPr>
            <a:r>
              <a:rPr lang="en-US" dirty="0" smtClean="0">
                <a:effectLst/>
              </a:rPr>
              <a:t>Genital Injuries</a:t>
            </a:r>
            <a:endParaRPr lang="en-US" dirty="0">
              <a:effectLst/>
            </a:endParaRPr>
          </a:p>
        </p:txBody>
      </p:sp>
      <p:sp>
        <p:nvSpPr>
          <p:cNvPr id="3" name="Content Placeholder 2"/>
          <p:cNvSpPr>
            <a:spLocks noGrp="1"/>
          </p:cNvSpPr>
          <p:nvPr>
            <p:ph idx="1"/>
          </p:nvPr>
        </p:nvSpPr>
        <p:spPr/>
        <p:txBody>
          <a:bodyPr/>
          <a:lstStyle/>
          <a:p>
            <a:pPr>
              <a:defRPr/>
            </a:pPr>
            <a:endParaRPr lang="en-US" sz="2600" dirty="0" smtClean="0">
              <a:effectLst/>
              <a:ea typeface="ＭＳ Ｐゴシック"/>
            </a:endParaRPr>
          </a:p>
          <a:p>
            <a:pPr>
              <a:defRPr/>
            </a:pPr>
            <a:r>
              <a:rPr lang="en-US" sz="2800" dirty="0" smtClean="0">
                <a:effectLst/>
              </a:rPr>
              <a:t>Rarely can the medical forensic sexual assault examination differentiate between genital injuries caused by consensual sex and those caused by non-consensual sex. </a:t>
            </a:r>
            <a:endParaRPr lang="en-US" sz="2600" dirty="0" smtClean="0">
              <a:effectLst/>
              <a:ea typeface="ＭＳ Ｐゴシック"/>
            </a:endParaRPr>
          </a:p>
        </p:txBody>
      </p:sp>
      <p:sp>
        <p:nvSpPr>
          <p:cNvPr id="19462" name="Footer Placeholder 4"/>
          <p:cNvSpPr>
            <a:spLocks noGrp="1"/>
          </p:cNvSpPr>
          <p:nvPr>
            <p:ph type="ftr" sz="quarter" idx="11"/>
          </p:nvPr>
        </p:nvSpPr>
        <p:spPr>
          <a:noFill/>
        </p:spPr>
        <p:txBody>
          <a:bodyPr/>
          <a:lstStyle/>
          <a:p>
            <a:pPr>
              <a:defRPr/>
            </a:pPr>
            <a:r>
              <a:rPr lang="en-US" smtClean="0">
                <a:cs typeface="Arial" charset="0"/>
              </a:rPr>
              <a:t>Copyright © 2013 Legal Momentum</a:t>
            </a:r>
            <a:endParaRPr lang="en-US" dirty="0">
              <a:cs typeface="Arial" charset="0"/>
            </a:endParaRPr>
          </a:p>
        </p:txBody>
      </p:sp>
      <p:sp>
        <p:nvSpPr>
          <p:cNvPr id="6"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C154E750-9BE3-40CA-B6CD-9A556B71C0AC}" type="slidenum">
              <a:rPr lang="en-US" sz="1200">
                <a:solidFill>
                  <a:srgbClr val="FFFFFF"/>
                </a:solidFill>
                <a:latin typeface="+mn-lt"/>
                <a:cs typeface="Arial" charset="0"/>
              </a:rPr>
              <a:pPr algn="r" fontAlgn="auto">
                <a:spcBef>
                  <a:spcPts val="0"/>
                </a:spcBef>
                <a:spcAft>
                  <a:spcPts val="0"/>
                </a:spcAft>
                <a:defRPr/>
              </a:pPr>
              <a:t>66</a:t>
            </a:fld>
            <a:endParaRPr lang="en-US" sz="1200" dirty="0">
              <a:solidFill>
                <a:srgbClr val="FFFFFF"/>
              </a:solidFill>
              <a:latin typeface="+mn-lt"/>
              <a:cs typeface="Arial"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4A748563-CC84-4570-BB74-5A73AAFBA2B3}" type="slidenum">
              <a:rPr lang="en-US"/>
              <a:pPr>
                <a:defRPr/>
              </a:pPr>
              <a:t>67</a:t>
            </a:fld>
            <a:endParaRPr lang="en-US" dirty="0"/>
          </a:p>
        </p:txBody>
      </p:sp>
      <p:sp>
        <p:nvSpPr>
          <p:cNvPr id="2" name="Title 1"/>
          <p:cNvSpPr>
            <a:spLocks noGrp="1"/>
          </p:cNvSpPr>
          <p:nvPr>
            <p:ph type="title"/>
          </p:nvPr>
        </p:nvSpPr>
        <p:spPr/>
        <p:txBody>
          <a:bodyPr/>
          <a:lstStyle/>
          <a:p>
            <a:pPr>
              <a:defRPr/>
            </a:pPr>
            <a:r>
              <a:rPr lang="en-US" dirty="0" smtClean="0">
                <a:effectLst/>
                <a:ea typeface="ＭＳ Ｐゴシック"/>
              </a:rPr>
              <a:t>Non-Genital Injuries</a:t>
            </a:r>
          </a:p>
        </p:txBody>
      </p:sp>
      <p:sp>
        <p:nvSpPr>
          <p:cNvPr id="3" name="Content Placeholder 2"/>
          <p:cNvSpPr>
            <a:spLocks noGrp="1"/>
          </p:cNvSpPr>
          <p:nvPr>
            <p:ph idx="1"/>
          </p:nvPr>
        </p:nvSpPr>
        <p:spPr/>
        <p:txBody>
          <a:bodyPr/>
          <a:lstStyle/>
          <a:p>
            <a:pPr>
              <a:defRPr/>
            </a:pPr>
            <a:endParaRPr lang="en-US" sz="2600" dirty="0" smtClean="0">
              <a:effectLst/>
              <a:ea typeface="ＭＳ Ｐゴシック"/>
            </a:endParaRPr>
          </a:p>
          <a:p>
            <a:pPr>
              <a:defRPr/>
            </a:pPr>
            <a:r>
              <a:rPr lang="en-US" sz="2600" dirty="0" smtClean="0">
                <a:effectLst/>
                <a:ea typeface="ＭＳ Ｐゴシック"/>
              </a:rPr>
              <a:t>Non-genital injuries may also be explained by different theories of causation offered by the prosecution and defense counsel </a:t>
            </a:r>
          </a:p>
        </p:txBody>
      </p:sp>
      <p:sp>
        <p:nvSpPr>
          <p:cNvPr id="20486" name="Footer Placeholder 4"/>
          <p:cNvSpPr>
            <a:spLocks noGrp="1"/>
          </p:cNvSpPr>
          <p:nvPr>
            <p:ph type="ftr" sz="quarter" idx="11"/>
          </p:nvPr>
        </p:nvSpPr>
        <p:spPr>
          <a:noFill/>
        </p:spPr>
        <p:txBody>
          <a:bodyPr/>
          <a:lstStyle/>
          <a:p>
            <a:pPr>
              <a:defRPr/>
            </a:pPr>
            <a:r>
              <a:rPr lang="en-US" smtClean="0">
                <a:cs typeface="Arial" charset="0"/>
              </a:rPr>
              <a:t>Copyright © 2013 Legal Momentum</a:t>
            </a:r>
            <a:endParaRPr lang="en-US" dirty="0">
              <a:cs typeface="Arial" charset="0"/>
            </a:endParaRPr>
          </a:p>
        </p:txBody>
      </p:sp>
      <p:sp>
        <p:nvSpPr>
          <p:cNvPr id="6"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FDA12B67-50A8-4F97-B37A-7870EEB0B9E8}" type="slidenum">
              <a:rPr lang="en-US" sz="1200">
                <a:solidFill>
                  <a:srgbClr val="FFFFFF"/>
                </a:solidFill>
                <a:latin typeface="+mn-lt"/>
                <a:cs typeface="Arial" charset="0"/>
              </a:rPr>
              <a:pPr algn="r" fontAlgn="auto">
                <a:spcBef>
                  <a:spcPts val="0"/>
                </a:spcBef>
                <a:spcAft>
                  <a:spcPts val="0"/>
                </a:spcAft>
                <a:defRPr/>
              </a:pPr>
              <a:t>67</a:t>
            </a:fld>
            <a:endParaRPr lang="en-US" sz="1200" dirty="0">
              <a:solidFill>
                <a:srgbClr val="FFFFFF"/>
              </a:solidFill>
              <a:latin typeface="+mn-lt"/>
              <a:cs typeface="Arial"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87B9079E-24A2-4FEA-8374-A598EEA329C3}" type="slidenum">
              <a:rPr lang="en-US"/>
              <a:pPr>
                <a:defRPr/>
              </a:pPr>
              <a:t>68</a:t>
            </a:fld>
            <a:endParaRPr lang="en-US" dirty="0"/>
          </a:p>
        </p:txBody>
      </p:sp>
      <p:sp>
        <p:nvSpPr>
          <p:cNvPr id="2" name="Title 1"/>
          <p:cNvSpPr>
            <a:spLocks noGrp="1"/>
          </p:cNvSpPr>
          <p:nvPr>
            <p:ph type="title"/>
          </p:nvPr>
        </p:nvSpPr>
        <p:spPr>
          <a:xfrm>
            <a:off x="434975" y="330200"/>
            <a:ext cx="8229600" cy="1143000"/>
          </a:xfrm>
        </p:spPr>
        <p:txBody>
          <a:bodyPr/>
          <a:lstStyle/>
          <a:p>
            <a:pPr>
              <a:defRPr/>
            </a:pPr>
            <a:r>
              <a:rPr lang="en-US" dirty="0" smtClean="0">
                <a:effectLst/>
              </a:rPr>
              <a:t>The “CSI Effect”</a:t>
            </a:r>
            <a:endParaRPr lang="en-US" dirty="0">
              <a:effectLst/>
            </a:endParaRPr>
          </a:p>
        </p:txBody>
      </p:sp>
      <p:sp>
        <p:nvSpPr>
          <p:cNvPr id="3" name="Content Placeholder 2"/>
          <p:cNvSpPr>
            <a:spLocks noGrp="1"/>
          </p:cNvSpPr>
          <p:nvPr>
            <p:ph idx="1"/>
          </p:nvPr>
        </p:nvSpPr>
        <p:spPr>
          <a:xfrm>
            <a:off x="457200" y="1468438"/>
            <a:ext cx="7916863" cy="4159250"/>
          </a:xfrm>
        </p:spPr>
        <p:txBody>
          <a:bodyPr/>
          <a:lstStyle/>
          <a:p>
            <a:pPr>
              <a:defRPr/>
            </a:pPr>
            <a:endParaRPr lang="en-US" sz="1800" dirty="0" smtClean="0">
              <a:effectLst/>
              <a:ea typeface="ＭＳ Ｐゴシック"/>
            </a:endParaRPr>
          </a:p>
          <a:p>
            <a:pPr>
              <a:defRPr/>
            </a:pPr>
            <a:r>
              <a:rPr lang="en-US" sz="2600" dirty="0" smtClean="0">
                <a:effectLst/>
                <a:ea typeface="ＭＳ Ｐゴシック"/>
              </a:rPr>
              <a:t>Media attention to the backlog of untested “rape kits” has led to </a:t>
            </a:r>
            <a:r>
              <a:rPr lang="en-US" sz="2600" i="1" dirty="0" smtClean="0">
                <a:effectLst/>
                <a:ea typeface="ＭＳ Ｐゴシック"/>
              </a:rPr>
              <a:t>erroneous expectations</a:t>
            </a:r>
            <a:r>
              <a:rPr lang="en-US" sz="2600" dirty="0" smtClean="0">
                <a:effectLst/>
                <a:ea typeface="ＭＳ Ｐゴシック"/>
              </a:rPr>
              <a:t> that every sexual assault trial will include testimony about a medical forensic examination, a “rape kit,” and significant physical findings. </a:t>
            </a:r>
          </a:p>
          <a:p>
            <a:pPr>
              <a:defRPr/>
            </a:pPr>
            <a:endParaRPr lang="en-US" sz="1800" dirty="0" smtClean="0">
              <a:effectLst/>
              <a:ea typeface="ＭＳ Ｐゴシック"/>
            </a:endParaRPr>
          </a:p>
          <a:p>
            <a:pPr>
              <a:defRPr/>
            </a:pPr>
            <a:r>
              <a:rPr lang="en-US" sz="2600" dirty="0" smtClean="0">
                <a:effectLst/>
                <a:ea typeface="ＭＳ Ｐゴシック"/>
              </a:rPr>
              <a:t>These expectations can seriously distort a sexual assault trial </a:t>
            </a:r>
          </a:p>
        </p:txBody>
      </p:sp>
      <p:sp>
        <p:nvSpPr>
          <p:cNvPr id="21510" name="Footer Placeholder 4"/>
          <p:cNvSpPr>
            <a:spLocks noGrp="1"/>
          </p:cNvSpPr>
          <p:nvPr>
            <p:ph type="ftr" sz="quarter" idx="11"/>
          </p:nvPr>
        </p:nvSpPr>
        <p:spPr>
          <a:noFill/>
        </p:spPr>
        <p:txBody>
          <a:bodyPr/>
          <a:lstStyle/>
          <a:p>
            <a:r>
              <a:rPr lang="en-US" smtClean="0">
                <a:cs typeface="Arial" charset="0"/>
              </a:rPr>
              <a:t>Copyright © 2013 Legal Momentum</a:t>
            </a:r>
            <a:endParaRPr lang="en-US" b="1" dirty="0" smtClean="0"/>
          </a:p>
        </p:txBody>
      </p:sp>
      <p:sp>
        <p:nvSpPr>
          <p:cNvPr id="17413"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3B8EDBF7-07BB-4DA0-8C4B-9A78B5FDACD2}" type="slidenum">
              <a:rPr lang="en-US" sz="1200">
                <a:solidFill>
                  <a:srgbClr val="FFFFFF"/>
                </a:solidFill>
                <a:latin typeface="+mn-lt"/>
                <a:cs typeface="Arial" charset="0"/>
              </a:rPr>
              <a:pPr algn="r">
                <a:defRPr/>
              </a:pPr>
              <a:t>68</a:t>
            </a:fld>
            <a:endParaRPr lang="en-US" sz="1200">
              <a:solidFill>
                <a:srgbClr val="FFFFFF"/>
              </a:solidFill>
              <a:latin typeface="+mn-lt"/>
              <a:cs typeface="Arial"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169AD0EF-1534-4E8C-B1C3-E4F4323820CD}" type="slidenum">
              <a:rPr lang="en-US"/>
              <a:pPr>
                <a:defRPr/>
              </a:pPr>
              <a:t>69</a:t>
            </a:fld>
            <a:endParaRPr lang="en-US" dirty="0"/>
          </a:p>
        </p:txBody>
      </p:sp>
      <p:sp>
        <p:nvSpPr>
          <p:cNvPr id="2" name="Title 1"/>
          <p:cNvSpPr>
            <a:spLocks noGrp="1"/>
          </p:cNvSpPr>
          <p:nvPr>
            <p:ph type="title"/>
          </p:nvPr>
        </p:nvSpPr>
        <p:spPr>
          <a:xfrm>
            <a:off x="342900" y="254000"/>
            <a:ext cx="8229600" cy="1143000"/>
          </a:xfrm>
        </p:spPr>
        <p:txBody>
          <a:bodyPr/>
          <a:lstStyle/>
          <a:p>
            <a:pPr>
              <a:defRPr/>
            </a:pPr>
            <a:r>
              <a:rPr lang="en-US" dirty="0" smtClean="0">
                <a:effectLst/>
              </a:rPr>
              <a:t>SANE Testimony Can Minimize the “CSI Effect”</a:t>
            </a:r>
            <a:endParaRPr lang="en-US" dirty="0">
              <a:effectLst/>
            </a:endParaRPr>
          </a:p>
        </p:txBody>
      </p:sp>
      <p:sp>
        <p:nvSpPr>
          <p:cNvPr id="3" name="Content Placeholder 2"/>
          <p:cNvSpPr>
            <a:spLocks noGrp="1"/>
          </p:cNvSpPr>
          <p:nvPr>
            <p:ph idx="1"/>
          </p:nvPr>
        </p:nvSpPr>
        <p:spPr/>
        <p:txBody>
          <a:bodyPr/>
          <a:lstStyle/>
          <a:p>
            <a:pPr>
              <a:buFont typeface="Arial" pitchFamily="34" charset="0"/>
              <a:buNone/>
              <a:defRPr/>
            </a:pPr>
            <a:r>
              <a:rPr lang="en-US" dirty="0" smtClean="0">
                <a:effectLst/>
                <a:ea typeface="ＭＳ Ｐゴシック"/>
              </a:rPr>
              <a:t>SANEs can explain that: </a:t>
            </a:r>
          </a:p>
          <a:p>
            <a:pPr>
              <a:buFont typeface="Arial" pitchFamily="34" charset="0"/>
              <a:buNone/>
              <a:defRPr/>
            </a:pPr>
            <a:endParaRPr lang="en-US" sz="1800" dirty="0" smtClean="0">
              <a:effectLst/>
              <a:ea typeface="ＭＳ Ｐゴシック"/>
            </a:endParaRPr>
          </a:p>
          <a:p>
            <a:pPr lvl="1">
              <a:defRPr/>
            </a:pPr>
            <a:r>
              <a:rPr lang="en-US" sz="2600" dirty="0" smtClean="0">
                <a:effectLst/>
                <a:ea typeface="ＭＳ Ｐゴシック"/>
                <a:cs typeface="ＭＳ Ｐゴシック"/>
              </a:rPr>
              <a:t>Many victims never seek medical care</a:t>
            </a:r>
          </a:p>
          <a:p>
            <a:pPr lvl="1">
              <a:defRPr/>
            </a:pPr>
            <a:r>
              <a:rPr lang="en-US" sz="2600" dirty="0" smtClean="0">
                <a:effectLst/>
                <a:ea typeface="ＭＳ Ｐゴシック"/>
                <a:cs typeface="ＭＳ Ｐゴシック"/>
              </a:rPr>
              <a:t>Many victims live in communities that cannot afford to establish or maintain SANE programs</a:t>
            </a:r>
          </a:p>
          <a:p>
            <a:pPr lvl="1">
              <a:defRPr/>
            </a:pPr>
            <a:r>
              <a:rPr lang="en-US" sz="2600" dirty="0" smtClean="0">
                <a:effectLst/>
                <a:ea typeface="ＭＳ Ｐゴシック"/>
                <a:cs typeface="ＭＳ Ｐゴシック"/>
              </a:rPr>
              <a:t>Many medical forensic sexual assault examinations produce no significant physical findings or DNA</a:t>
            </a:r>
          </a:p>
          <a:p>
            <a:pPr lvl="1">
              <a:defRPr/>
            </a:pPr>
            <a:r>
              <a:rPr lang="en-US" sz="2600" dirty="0" smtClean="0">
                <a:effectLst/>
              </a:rPr>
              <a:t>Absence of significant physical findings does not mean there was no sexual assault</a:t>
            </a:r>
          </a:p>
        </p:txBody>
      </p:sp>
      <p:sp>
        <p:nvSpPr>
          <p:cNvPr id="22534" name="Footer Placeholder 4"/>
          <p:cNvSpPr>
            <a:spLocks noGrp="1"/>
          </p:cNvSpPr>
          <p:nvPr>
            <p:ph type="ftr" sz="quarter" idx="11"/>
          </p:nvPr>
        </p:nvSpPr>
        <p:spPr>
          <a:xfrm>
            <a:off x="3045279" y="6400800"/>
            <a:ext cx="2895600" cy="457200"/>
          </a:xfrm>
          <a:noFill/>
        </p:spPr>
        <p:txBody>
          <a:bodyPr/>
          <a:lstStyle/>
          <a:p>
            <a:r>
              <a:rPr lang="en-US" smtClean="0">
                <a:cs typeface="Arial" charset="0"/>
              </a:rPr>
              <a:t>Copyright © 2013 Legal Momentum</a:t>
            </a:r>
            <a:endParaRPr lang="en-US" b="1" dirty="0" smtClean="0"/>
          </a:p>
        </p:txBody>
      </p:sp>
      <p:sp>
        <p:nvSpPr>
          <p:cNvPr id="19461"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B58B9B1F-116F-4B9B-A8CA-22EFE854C62C}" type="slidenum">
              <a:rPr lang="en-US" sz="1200">
                <a:solidFill>
                  <a:srgbClr val="FFFFFF"/>
                </a:solidFill>
                <a:latin typeface="+mn-lt"/>
                <a:cs typeface="Arial" charset="0"/>
              </a:rPr>
              <a:pPr algn="r">
                <a:defRPr/>
              </a:pPr>
              <a:t>69</a:t>
            </a:fld>
            <a:endParaRPr lang="en-US" sz="1200">
              <a:solidFill>
                <a:srgbClr val="FFFFFF"/>
              </a:solidFill>
              <a:latin typeface="+mn-lt"/>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03CDEDB9-38E0-4975-BC82-F89325F741C5}" type="slidenum">
              <a:rPr lang="en-US"/>
              <a:pPr>
                <a:defRPr/>
              </a:pPr>
              <a:t>7</a:t>
            </a:fld>
            <a:endParaRPr lang="en-US" dirty="0"/>
          </a:p>
        </p:txBody>
      </p:sp>
      <p:sp>
        <p:nvSpPr>
          <p:cNvPr id="28675" name="Title 1"/>
          <p:cNvSpPr>
            <a:spLocks noGrp="1"/>
          </p:cNvSpPr>
          <p:nvPr>
            <p:ph type="title" idx="4294967295"/>
          </p:nvPr>
        </p:nvSpPr>
        <p:spPr>
          <a:xfrm>
            <a:off x="342900" y="457200"/>
            <a:ext cx="8229600" cy="1143000"/>
          </a:xfrm>
          <a:noFill/>
        </p:spPr>
        <p:txBody>
          <a:bodyPr/>
          <a:lstStyle/>
          <a:p>
            <a:r>
              <a:rPr lang="en-US" smtClean="0">
                <a:effectLst/>
                <a:ea typeface="ＭＳ Ｐゴシック"/>
              </a:rPr>
              <a:t>Violence Against Women Act</a:t>
            </a:r>
          </a:p>
        </p:txBody>
      </p:sp>
      <p:sp>
        <p:nvSpPr>
          <p:cNvPr id="24578" name="Content Placeholder 2"/>
          <p:cNvSpPr>
            <a:spLocks noGrp="1"/>
          </p:cNvSpPr>
          <p:nvPr>
            <p:ph idx="4294967295"/>
          </p:nvPr>
        </p:nvSpPr>
        <p:spPr/>
        <p:txBody>
          <a:bodyPr/>
          <a:lstStyle/>
          <a:p>
            <a:pPr>
              <a:buClr>
                <a:schemeClr val="tx1"/>
              </a:buClr>
              <a:buFontTx/>
              <a:buChar char="•"/>
              <a:defRPr/>
            </a:pPr>
            <a:r>
              <a:rPr lang="en-US" sz="2600" dirty="0" smtClean="0">
                <a:effectLst/>
                <a:ea typeface="ＭＳ Ｐゴシック"/>
              </a:rPr>
              <a:t>Under the 2005 Reauthorization of the Violence Against Women Act (VAWA):</a:t>
            </a:r>
          </a:p>
          <a:p>
            <a:pPr>
              <a:buClr>
                <a:schemeClr val="tx1"/>
              </a:buClr>
              <a:buFontTx/>
              <a:buNone/>
              <a:defRPr/>
            </a:pPr>
            <a:endParaRPr lang="en-US" sz="1800" dirty="0" smtClean="0">
              <a:effectLst/>
              <a:ea typeface="ＭＳ Ｐゴシック"/>
            </a:endParaRPr>
          </a:p>
          <a:p>
            <a:pPr lvl="1">
              <a:buFontTx/>
              <a:buChar char="•"/>
              <a:defRPr/>
            </a:pPr>
            <a:r>
              <a:rPr lang="en-US" sz="2600" dirty="0" smtClean="0">
                <a:effectLst/>
                <a:ea typeface="ＭＳ Ｐゴシック"/>
                <a:cs typeface="ＭＳ Ｐゴシック"/>
              </a:rPr>
              <a:t>States may not require a victim of sexual assault to participate in the criminal justice system or cooperate with law enforcement in order to receive a medical forensic sexual assault examination.</a:t>
            </a:r>
          </a:p>
          <a:p>
            <a:pPr lvl="1">
              <a:buFontTx/>
              <a:buChar char="•"/>
              <a:defRPr/>
            </a:pPr>
            <a:r>
              <a:rPr lang="en-US" sz="2600" dirty="0" smtClean="0">
                <a:effectLst/>
                <a:ea typeface="ＭＳ Ｐゴシック"/>
                <a:cs typeface="ＭＳ Ｐゴシック"/>
              </a:rPr>
              <a:t>States may not require victims to pay for these examinations themselves.</a:t>
            </a:r>
          </a:p>
          <a:p>
            <a:pPr lvl="1" algn="r">
              <a:buFont typeface="Wingdings" pitchFamily="2" charset="2"/>
              <a:buNone/>
              <a:defRPr/>
            </a:pPr>
            <a:r>
              <a:rPr lang="en-US" sz="1400" b="1" dirty="0" smtClean="0">
                <a:effectLst/>
                <a:ea typeface="ＭＳ Ｐゴシック"/>
                <a:cs typeface="ＭＳ Ｐゴシック"/>
              </a:rPr>
              <a:t>Source:</a:t>
            </a:r>
            <a:r>
              <a:rPr lang="en-US" sz="1400" dirty="0" smtClean="0">
                <a:effectLst/>
                <a:ea typeface="ＭＳ Ｐゴシック"/>
                <a:cs typeface="ＭＳ Ｐゴシック"/>
              </a:rPr>
              <a:t> Violence Against Women Act of 2005, </a:t>
            </a:r>
            <a:r>
              <a:rPr lang="en-US" sz="1400" dirty="0" smtClean="0"/>
              <a:t>42 U.S.C. § 3796gg-4.</a:t>
            </a:r>
            <a:endParaRPr lang="en-US" sz="1400" dirty="0" smtClean="0">
              <a:effectLst/>
              <a:ea typeface="ＭＳ Ｐゴシック"/>
              <a:cs typeface="ＭＳ Ｐゴシック"/>
            </a:endParaRPr>
          </a:p>
        </p:txBody>
      </p:sp>
      <p:sp>
        <p:nvSpPr>
          <p:cNvPr id="18435" name="Date Placeholder 3"/>
          <p:cNvSpPr txBox="1">
            <a:spLocks noGrp="1"/>
          </p:cNvSpPr>
          <p:nvPr/>
        </p:nvSpPr>
        <p:spPr bwMode="auto">
          <a:xfrm>
            <a:off x="2352677" y="6278563"/>
            <a:ext cx="1152525" cy="457200"/>
          </a:xfrm>
          <a:prstGeom prst="rect">
            <a:avLst/>
          </a:prstGeom>
          <a:noFill/>
          <a:ln>
            <a:miter lim="800000"/>
            <a:headEnd/>
            <a:tailEnd/>
          </a:ln>
        </p:spPr>
        <p:txBody>
          <a:bodyPr/>
          <a:lstStyle/>
          <a:p>
            <a:pPr>
              <a:defRPr/>
            </a:pPr>
            <a:endParaRPr lang="en-US">
              <a:solidFill>
                <a:srgbClr val="FFFFFF"/>
              </a:solidFill>
              <a:latin typeface="+mn-lt"/>
              <a:cs typeface="+mn-cs"/>
            </a:endParaRPr>
          </a:p>
        </p:txBody>
      </p:sp>
      <p:sp>
        <p:nvSpPr>
          <p:cNvPr id="18436" name="Footer Placeholder 4"/>
          <p:cNvSpPr txBox="1">
            <a:spLocks noGrp="1"/>
          </p:cNvSpPr>
          <p:nvPr/>
        </p:nvSpPr>
        <p:spPr bwMode="auto">
          <a:xfrm>
            <a:off x="3219450" y="6278563"/>
            <a:ext cx="2895600" cy="457200"/>
          </a:xfrm>
          <a:prstGeom prst="rect">
            <a:avLst/>
          </a:prstGeom>
          <a:noFill/>
          <a:ln>
            <a:miter lim="800000"/>
            <a:headEnd/>
            <a:tailEnd/>
          </a:ln>
        </p:spPr>
        <p:txBody>
          <a:bodyPr anchor="b"/>
          <a:lstStyle/>
          <a:p>
            <a:pPr algn="ctr" fontAlgn="auto">
              <a:spcBef>
                <a:spcPts val="0"/>
              </a:spcBef>
              <a:spcAft>
                <a:spcPts val="0"/>
              </a:spcAft>
              <a:defRPr/>
            </a:pPr>
            <a:r>
              <a:rPr lang="en-US" sz="1200" dirty="0">
                <a:solidFill>
                  <a:srgbClr val="FFFFFF"/>
                </a:solidFill>
                <a:latin typeface="+mn-lt"/>
                <a:cs typeface="Arial" charset="0"/>
              </a:rPr>
              <a:t>Copyright © 2013 Legal Momentum</a:t>
            </a:r>
          </a:p>
        </p:txBody>
      </p:sp>
      <p:sp>
        <p:nvSpPr>
          <p:cNvPr id="18437"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717FA6B0-50BA-4E47-93EC-949FF6D5B058}" type="slidenum">
              <a:rPr lang="en-US" sz="1200">
                <a:solidFill>
                  <a:srgbClr val="FFFFFF"/>
                </a:solidFill>
                <a:latin typeface="+mn-lt"/>
              </a:rPr>
              <a:pPr algn="r">
                <a:defRPr/>
              </a:pPr>
              <a:t>7</a:t>
            </a:fld>
            <a:endParaRPr lang="en-US" sz="1200">
              <a:solidFill>
                <a:srgbClr val="FFFFFF"/>
              </a:solidFill>
              <a:latin typeface="+mn-lt"/>
            </a:endParaRPr>
          </a:p>
        </p:txBody>
      </p:sp>
      <p:sp>
        <p:nvSpPr>
          <p:cNvPr id="2" name="Footer Placeholder 1"/>
          <p:cNvSpPr>
            <a:spLocks noGrp="1"/>
          </p:cNvSpPr>
          <p:nvPr>
            <p:ph type="ftr" sz="quarter" idx="11"/>
          </p:nvPr>
        </p:nvSpPr>
        <p:spPr/>
        <p:txBody>
          <a:bodyPr/>
          <a:lstStyle/>
          <a:p>
            <a:pPr>
              <a:defRPr/>
            </a:pPr>
            <a:r>
              <a:rPr lang="en-US" dirty="0" smtClean="0"/>
              <a:t>Copyright © 2013 Legal Momentum </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1"/>
          <p:cNvSpPr>
            <a:spLocks noGrp="1" noChangeArrowheads="1"/>
          </p:cNvSpPr>
          <p:nvPr>
            <p:ph type="sldNum" sz="quarter" idx="12"/>
          </p:nvPr>
        </p:nvSpPr>
        <p:spPr/>
        <p:txBody>
          <a:bodyPr/>
          <a:lstStyle/>
          <a:p>
            <a:pPr>
              <a:defRPr/>
            </a:pPr>
            <a:fld id="{FBB30F87-2F7D-41F6-9169-1145FAD6343A}" type="slidenum">
              <a:rPr lang="en-US"/>
              <a:pPr>
                <a:defRPr/>
              </a:pPr>
              <a:t>70</a:t>
            </a:fld>
            <a:endParaRPr lang="en-US" dirty="0"/>
          </a:p>
        </p:txBody>
      </p:sp>
      <p:sp>
        <p:nvSpPr>
          <p:cNvPr id="5" name="Rectangle 41"/>
          <p:cNvSpPr txBox="1">
            <a:spLocks noGrp="1" noChangeArrowheads="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BF32132B-D13B-435F-B256-F919D328A21B}" type="slidenum">
              <a:rPr lang="en-US" sz="1200">
                <a:solidFill>
                  <a:srgbClr val="FFFFFF"/>
                </a:solidFill>
                <a:latin typeface="+mn-lt"/>
                <a:cs typeface="Arial" charset="0"/>
              </a:rPr>
              <a:pPr algn="r" fontAlgn="auto">
                <a:spcBef>
                  <a:spcPts val="0"/>
                </a:spcBef>
                <a:spcAft>
                  <a:spcPts val="0"/>
                </a:spcAft>
                <a:defRPr/>
              </a:pPr>
              <a:t>70</a:t>
            </a:fld>
            <a:endParaRPr lang="en-US" sz="1200" dirty="0">
              <a:solidFill>
                <a:srgbClr val="FFFFFF"/>
              </a:solidFill>
              <a:latin typeface="+mn-lt"/>
              <a:cs typeface="Arial" charset="0"/>
            </a:endParaRPr>
          </a:p>
        </p:txBody>
      </p:sp>
      <p:sp>
        <p:nvSpPr>
          <p:cNvPr id="23556" name="Rectangle 2"/>
          <p:cNvSpPr>
            <a:spLocks noGrp="1" noChangeArrowheads="1"/>
          </p:cNvSpPr>
          <p:nvPr>
            <p:ph type="title" idx="4294967295"/>
          </p:nvPr>
        </p:nvSpPr>
        <p:spPr>
          <a:noFill/>
        </p:spPr>
        <p:txBody>
          <a:bodyPr/>
          <a:lstStyle/>
          <a:p>
            <a:r>
              <a:rPr lang="en-US" smtClean="0">
                <a:effectLst/>
                <a:ea typeface="ＭＳ Ｐゴシック"/>
              </a:rPr>
              <a:t>SANE Testimony</a:t>
            </a:r>
          </a:p>
        </p:txBody>
      </p:sp>
      <p:sp>
        <p:nvSpPr>
          <p:cNvPr id="23557" name="Rectangle 3"/>
          <p:cNvSpPr>
            <a:spLocks noGrp="1" noChangeArrowheads="1"/>
          </p:cNvSpPr>
          <p:nvPr>
            <p:ph type="body" idx="4294967295"/>
          </p:nvPr>
        </p:nvSpPr>
        <p:spPr>
          <a:noFill/>
        </p:spPr>
        <p:txBody>
          <a:bodyPr/>
          <a:lstStyle/>
          <a:p>
            <a:pPr>
              <a:buFont typeface="Wingdings" pitchFamily="2" charset="2"/>
              <a:buNone/>
            </a:pPr>
            <a:r>
              <a:rPr lang="en-US" sz="2600" smtClean="0">
                <a:effectLst/>
                <a:latin typeface="Arial" pitchFamily="34" charset="0"/>
                <a:ea typeface="ＭＳ Ｐゴシック"/>
              </a:rPr>
              <a:t>A SANE may testify as a:</a:t>
            </a:r>
          </a:p>
          <a:p>
            <a:pPr>
              <a:buFont typeface="Wingdings" pitchFamily="2" charset="2"/>
              <a:buNone/>
            </a:pPr>
            <a:r>
              <a:rPr lang="en-US" sz="1800" smtClean="0">
                <a:effectLst/>
                <a:latin typeface="Arial" pitchFamily="34" charset="0"/>
                <a:ea typeface="ＭＳ Ｐゴシック"/>
              </a:rPr>
              <a:t> </a:t>
            </a:r>
          </a:p>
          <a:p>
            <a:pPr lvl="1"/>
            <a:r>
              <a:rPr lang="en-US" sz="2600" smtClean="0">
                <a:effectLst/>
                <a:latin typeface="Arial" pitchFamily="34" charset="0"/>
              </a:rPr>
              <a:t>Fact Witness</a:t>
            </a:r>
            <a:br>
              <a:rPr lang="en-US" sz="2600" smtClean="0">
                <a:effectLst/>
                <a:latin typeface="Arial" pitchFamily="34" charset="0"/>
              </a:rPr>
            </a:br>
            <a:endParaRPr lang="en-US" sz="1800" smtClean="0">
              <a:effectLst/>
              <a:latin typeface="Arial" pitchFamily="34" charset="0"/>
            </a:endParaRPr>
          </a:p>
          <a:p>
            <a:pPr lvl="1"/>
            <a:r>
              <a:rPr lang="en-US" sz="2600" smtClean="0">
                <a:effectLst/>
                <a:latin typeface="Arial" pitchFamily="34" charset="0"/>
              </a:rPr>
              <a:t>Fact and Expert Witness</a:t>
            </a:r>
          </a:p>
          <a:p>
            <a:pPr lvl="1"/>
            <a:endParaRPr lang="en-US" sz="1800" smtClean="0">
              <a:effectLst/>
              <a:latin typeface="Arial" pitchFamily="34" charset="0"/>
            </a:endParaRPr>
          </a:p>
          <a:p>
            <a:pPr lvl="1"/>
            <a:r>
              <a:rPr lang="en-US" sz="2600" smtClean="0">
                <a:effectLst/>
                <a:latin typeface="Arial" pitchFamily="34" charset="0"/>
              </a:rPr>
              <a:t>Expert Witness only</a:t>
            </a:r>
          </a:p>
        </p:txBody>
      </p:sp>
      <p:sp>
        <p:nvSpPr>
          <p:cNvPr id="8" name="Footer Placeholder 7"/>
          <p:cNvSpPr>
            <a:spLocks noGrp="1"/>
          </p:cNvSpPr>
          <p:nvPr>
            <p:ph type="ftr" sz="quarter" idx="11"/>
          </p:nvPr>
        </p:nvSpPr>
        <p:spPr/>
        <p:txBody>
          <a:bodyPr/>
          <a:lstStyle/>
          <a:p>
            <a:pPr>
              <a:defRPr/>
            </a:pPr>
            <a:r>
              <a:rPr lang="en-US" smtClean="0"/>
              <a:t>Copyright © 2013 Legal Momentum</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1"/>
          <p:cNvSpPr>
            <a:spLocks noGrp="1" noChangeArrowheads="1"/>
          </p:cNvSpPr>
          <p:nvPr>
            <p:ph type="sldNum" sz="quarter" idx="12"/>
          </p:nvPr>
        </p:nvSpPr>
        <p:spPr/>
        <p:txBody>
          <a:bodyPr/>
          <a:lstStyle/>
          <a:p>
            <a:pPr>
              <a:defRPr/>
            </a:pPr>
            <a:fld id="{FD785D28-FE25-43F4-A1F1-4EA94413AEF2}" type="slidenum">
              <a:rPr lang="en-US"/>
              <a:pPr>
                <a:defRPr/>
              </a:pPr>
              <a:t>71</a:t>
            </a:fld>
            <a:endParaRPr lang="en-US" dirty="0"/>
          </a:p>
        </p:txBody>
      </p:sp>
      <p:sp>
        <p:nvSpPr>
          <p:cNvPr id="8" name="Rectangle 41"/>
          <p:cNvSpPr txBox="1">
            <a:spLocks noGrp="1" noChangeArrowheads="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CD1A5D69-3B2B-4410-AC54-10A390726918}" type="slidenum">
              <a:rPr lang="en-US" sz="1200">
                <a:solidFill>
                  <a:srgbClr val="FFFFFF"/>
                </a:solidFill>
                <a:latin typeface="+mn-lt"/>
                <a:cs typeface="Arial" charset="0"/>
              </a:rPr>
              <a:pPr algn="r" fontAlgn="auto">
                <a:spcBef>
                  <a:spcPts val="0"/>
                </a:spcBef>
                <a:spcAft>
                  <a:spcPts val="0"/>
                </a:spcAft>
                <a:defRPr/>
              </a:pPr>
              <a:t>71</a:t>
            </a:fld>
            <a:endParaRPr lang="en-US" sz="1200" dirty="0">
              <a:solidFill>
                <a:srgbClr val="FFFFFF"/>
              </a:solidFill>
              <a:latin typeface="+mn-lt"/>
              <a:cs typeface="Arial" charset="0"/>
            </a:endParaRPr>
          </a:p>
        </p:txBody>
      </p:sp>
      <p:sp>
        <p:nvSpPr>
          <p:cNvPr id="5" name="Title 4"/>
          <p:cNvSpPr>
            <a:spLocks noGrp="1"/>
          </p:cNvSpPr>
          <p:nvPr>
            <p:ph type="title"/>
          </p:nvPr>
        </p:nvSpPr>
        <p:spPr>
          <a:xfrm>
            <a:off x="174625" y="579438"/>
            <a:ext cx="8969375" cy="1582737"/>
          </a:xfrm>
        </p:spPr>
        <p:txBody>
          <a:bodyPr/>
          <a:lstStyle/>
          <a:p>
            <a:pPr>
              <a:defRPr/>
            </a:pPr>
            <a:r>
              <a:rPr lang="en-US" dirty="0" smtClean="0">
                <a:effectLst/>
                <a:ea typeface="ＭＳ Ｐゴシック"/>
              </a:rPr>
              <a:t>Medical Evidence </a:t>
            </a:r>
            <a:br>
              <a:rPr lang="en-US" dirty="0" smtClean="0">
                <a:effectLst/>
                <a:ea typeface="ＭＳ Ｐゴシック"/>
              </a:rPr>
            </a:br>
            <a:r>
              <a:rPr lang="en-US" dirty="0" smtClean="0">
                <a:effectLst/>
                <a:ea typeface="ＭＳ Ｐゴシック"/>
              </a:rPr>
              <a:t>Hearsay Exception </a:t>
            </a:r>
            <a:r>
              <a:rPr lang="en-US" sz="3200" dirty="0" smtClean="0">
                <a:effectLst/>
                <a:ea typeface="ＭＳ Ｐゴシック"/>
              </a:rPr>
              <a:t/>
            </a:r>
            <a:br>
              <a:rPr lang="en-US" sz="3200" dirty="0" smtClean="0">
                <a:effectLst/>
                <a:ea typeface="ＭＳ Ｐゴシック"/>
              </a:rPr>
            </a:br>
            <a:r>
              <a:rPr lang="en-US" sz="3200" dirty="0" smtClean="0">
                <a:effectLst/>
                <a:ea typeface="ＭＳ Ｐゴシック"/>
              </a:rPr>
              <a:t>Federal Rule of Evidence 803 (4)</a:t>
            </a:r>
            <a:r>
              <a:rPr lang="en-US" sz="4000" dirty="0" smtClean="0">
                <a:effectLst/>
                <a:ea typeface="ＭＳ Ｐゴシック"/>
              </a:rPr>
              <a:t/>
            </a:r>
            <a:br>
              <a:rPr lang="en-US" sz="4000" dirty="0" smtClean="0">
                <a:effectLst/>
                <a:ea typeface="ＭＳ Ｐゴシック"/>
              </a:rPr>
            </a:br>
            <a:endParaRPr lang="en-US" sz="4000" dirty="0" smtClean="0">
              <a:effectLst/>
              <a:ea typeface="ＭＳ Ｐゴシック"/>
            </a:endParaRPr>
          </a:p>
        </p:txBody>
      </p:sp>
      <p:sp>
        <p:nvSpPr>
          <p:cNvPr id="7" name="Content Placeholder 6"/>
          <p:cNvSpPr>
            <a:spLocks noGrp="1"/>
          </p:cNvSpPr>
          <p:nvPr>
            <p:ph idx="1"/>
          </p:nvPr>
        </p:nvSpPr>
        <p:spPr>
          <a:xfrm>
            <a:off x="0" y="1976438"/>
            <a:ext cx="8686800" cy="4302125"/>
          </a:xfrm>
        </p:spPr>
        <p:txBody>
          <a:bodyPr/>
          <a:lstStyle/>
          <a:p>
            <a:pPr lvl="1">
              <a:buFont typeface="Arial" pitchFamily="34" charset="0"/>
              <a:buNone/>
              <a:defRPr/>
            </a:pPr>
            <a:r>
              <a:rPr lang="en-US" sz="2600" dirty="0" smtClean="0">
                <a:effectLst/>
              </a:rPr>
              <a:t>Exceptions to the rule against hearsay regardless of whether the </a:t>
            </a:r>
            <a:r>
              <a:rPr lang="en-US" sz="2600" dirty="0" err="1" smtClean="0">
                <a:effectLst/>
              </a:rPr>
              <a:t>declarant</a:t>
            </a:r>
            <a:r>
              <a:rPr lang="en-US" sz="2600" dirty="0" smtClean="0">
                <a:effectLst/>
              </a:rPr>
              <a:t> is available as a witness.</a:t>
            </a:r>
          </a:p>
          <a:p>
            <a:pPr lvl="1">
              <a:buFont typeface="Arial" pitchFamily="34" charset="0"/>
              <a:buNone/>
              <a:defRPr/>
            </a:pPr>
            <a:r>
              <a:rPr lang="en-US" sz="2400" dirty="0" smtClean="0">
                <a:effectLst/>
              </a:rPr>
              <a:t>		Statement Made for Medical Diagnosis or Treatment:</a:t>
            </a:r>
          </a:p>
          <a:p>
            <a:pPr lvl="1">
              <a:buFont typeface="Arial" pitchFamily="34" charset="0"/>
              <a:buNone/>
              <a:defRPr/>
            </a:pPr>
            <a:r>
              <a:rPr lang="en-US" sz="2400" dirty="0" smtClean="0">
                <a:effectLst/>
              </a:rPr>
              <a:t>		A statement that:</a:t>
            </a:r>
          </a:p>
          <a:p>
            <a:pPr lvl="2">
              <a:defRPr/>
            </a:pPr>
            <a:r>
              <a:rPr lang="en-US" dirty="0" smtClean="0">
                <a:effectLst/>
              </a:rPr>
              <a:t>(A) is made for—and is reasonably pertinent to—medical diagnosis and treatment; and</a:t>
            </a:r>
          </a:p>
          <a:p>
            <a:pPr lvl="2">
              <a:defRPr/>
            </a:pPr>
            <a:r>
              <a:rPr lang="en-US" dirty="0" smtClean="0">
                <a:effectLst/>
              </a:rPr>
              <a:t>(B) describes medical history; past or present symptoms or sensation; their inception; or their general cause.</a:t>
            </a:r>
          </a:p>
        </p:txBody>
      </p:sp>
      <p:sp>
        <p:nvSpPr>
          <p:cNvPr id="21508" name="Footer Placeholder 2"/>
          <p:cNvSpPr>
            <a:spLocks noGrp="1"/>
          </p:cNvSpPr>
          <p:nvPr>
            <p:ph type="ftr" sz="quarter" idx="11"/>
          </p:nvPr>
        </p:nvSpPr>
        <p:spPr/>
        <p:txBody>
          <a:bodyPr/>
          <a:lstStyle/>
          <a:p>
            <a:pPr>
              <a:defRPr/>
            </a:pPr>
            <a:r>
              <a:rPr lang="en-US" smtClean="0">
                <a:latin typeface="+mn-lt"/>
                <a:cs typeface="Arial" charset="0"/>
              </a:rPr>
              <a:t>Copyright © 2013 Legal Momentum</a:t>
            </a:r>
            <a:endParaRPr lang="en-US" dirty="0">
              <a:latin typeface="+mn-lt"/>
              <a:cs typeface="Arial" charset="0"/>
            </a:endParaRPr>
          </a:p>
        </p:txBody>
      </p:sp>
      <p:sp>
        <p:nvSpPr>
          <p:cNvPr id="21509" name="Slide Number Placeholder 3"/>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E8C62785-C379-410E-A8F5-7A0AD138241D}" type="slidenum">
              <a:rPr lang="en-US" sz="1200">
                <a:solidFill>
                  <a:srgbClr val="FFFFFF"/>
                </a:solidFill>
                <a:latin typeface="+mn-lt"/>
                <a:cs typeface="Arial" charset="0"/>
              </a:rPr>
              <a:pPr algn="r">
                <a:defRPr/>
              </a:pPr>
              <a:t>71</a:t>
            </a:fld>
            <a:endParaRPr lang="en-US" sz="1200">
              <a:solidFill>
                <a:srgbClr val="FFFFFF"/>
              </a:solidFill>
              <a:latin typeface="+mn-lt"/>
              <a:cs typeface="Arial"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1"/>
          <p:cNvSpPr>
            <a:spLocks noGrp="1" noChangeArrowheads="1"/>
          </p:cNvSpPr>
          <p:nvPr>
            <p:ph type="sldNum" sz="quarter" idx="12"/>
          </p:nvPr>
        </p:nvSpPr>
        <p:spPr/>
        <p:txBody>
          <a:bodyPr/>
          <a:lstStyle/>
          <a:p>
            <a:pPr>
              <a:defRPr/>
            </a:pPr>
            <a:fld id="{6FD64807-48A1-416C-8576-9771B62D6B27}" type="slidenum">
              <a:rPr lang="en-US"/>
              <a:pPr>
                <a:defRPr/>
              </a:pPr>
              <a:t>72</a:t>
            </a:fld>
            <a:endParaRPr lang="en-US" dirty="0"/>
          </a:p>
        </p:txBody>
      </p:sp>
      <p:sp>
        <p:nvSpPr>
          <p:cNvPr id="5" name="Rectangle 41"/>
          <p:cNvSpPr txBox="1">
            <a:spLocks noGrp="1" noChangeArrowheads="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9721DF48-554D-46A4-80CA-3C7EA2A20C62}" type="slidenum">
              <a:rPr lang="en-US" sz="1200">
                <a:solidFill>
                  <a:srgbClr val="FFFFFF"/>
                </a:solidFill>
                <a:latin typeface="+mn-lt"/>
                <a:cs typeface="Arial" charset="0"/>
              </a:rPr>
              <a:pPr algn="r" fontAlgn="auto">
                <a:spcBef>
                  <a:spcPts val="0"/>
                </a:spcBef>
                <a:spcAft>
                  <a:spcPts val="0"/>
                </a:spcAft>
                <a:defRPr/>
              </a:pPr>
              <a:t>72</a:t>
            </a:fld>
            <a:endParaRPr lang="en-US" sz="1200" dirty="0">
              <a:solidFill>
                <a:srgbClr val="FFFFFF"/>
              </a:solidFill>
              <a:latin typeface="+mn-lt"/>
              <a:cs typeface="Arial" charset="0"/>
            </a:endParaRPr>
          </a:p>
        </p:txBody>
      </p:sp>
      <p:sp>
        <p:nvSpPr>
          <p:cNvPr id="25604" name="Rectangle 2"/>
          <p:cNvSpPr>
            <a:spLocks noGrp="1" noChangeArrowheads="1"/>
          </p:cNvSpPr>
          <p:nvPr>
            <p:ph type="title" idx="4294967295"/>
          </p:nvPr>
        </p:nvSpPr>
        <p:spPr>
          <a:noFill/>
        </p:spPr>
        <p:txBody>
          <a:bodyPr/>
          <a:lstStyle/>
          <a:p>
            <a:r>
              <a:rPr lang="en-US" dirty="0" smtClean="0">
                <a:effectLst/>
                <a:ea typeface="ＭＳ Ｐゴシック"/>
              </a:rPr>
              <a:t>Fact Witness</a:t>
            </a:r>
            <a:br>
              <a:rPr lang="en-US" dirty="0" smtClean="0">
                <a:effectLst/>
                <a:ea typeface="ＭＳ Ｐゴシック"/>
              </a:rPr>
            </a:br>
            <a:r>
              <a:rPr lang="en-US" sz="3200" dirty="0" smtClean="0">
                <a:effectLst/>
                <a:ea typeface="ＭＳ Ｐゴシック"/>
              </a:rPr>
              <a:t>Federal Rule of Evidence 701</a:t>
            </a:r>
          </a:p>
        </p:txBody>
      </p:sp>
      <p:sp>
        <p:nvSpPr>
          <p:cNvPr id="25605" name="Rectangle 3"/>
          <p:cNvSpPr>
            <a:spLocks noGrp="1" noChangeArrowheads="1"/>
          </p:cNvSpPr>
          <p:nvPr>
            <p:ph type="body" idx="4294967295"/>
          </p:nvPr>
        </p:nvSpPr>
        <p:spPr>
          <a:xfrm>
            <a:off x="188913" y="1471613"/>
            <a:ext cx="8686800" cy="5264150"/>
          </a:xfrm>
          <a:noFill/>
        </p:spPr>
        <p:txBody>
          <a:bodyPr/>
          <a:lstStyle/>
          <a:p>
            <a:pPr marL="609600" indent="-609600">
              <a:buFont typeface="Wingdings" pitchFamily="2" charset="2"/>
              <a:buNone/>
            </a:pPr>
            <a:r>
              <a:rPr lang="en-US" sz="2600" dirty="0" smtClean="0">
                <a:effectLst/>
                <a:ea typeface="ＭＳ Ｐゴシック"/>
              </a:rPr>
              <a:t>      If a witness is not testifying as an expert, testimony in the form of an opinion is limited to one that is: </a:t>
            </a:r>
          </a:p>
          <a:p>
            <a:pPr marL="990600" lvl="1" indent="-533400">
              <a:buFont typeface="Arial" pitchFamily="34" charset="0"/>
              <a:buAutoNum type="alphaLcParenR"/>
            </a:pPr>
            <a:r>
              <a:rPr lang="en-US" sz="2600" dirty="0" smtClean="0">
                <a:effectLst/>
              </a:rPr>
              <a:t>Rationally based on the witness’s perception;</a:t>
            </a:r>
          </a:p>
          <a:p>
            <a:pPr marL="990600" lvl="1" indent="-533400">
              <a:buFont typeface="Arial" pitchFamily="34" charset="0"/>
              <a:buAutoNum type="alphaLcParenR"/>
            </a:pPr>
            <a:endParaRPr lang="en-US" sz="1800" dirty="0" smtClean="0">
              <a:effectLst/>
            </a:endParaRPr>
          </a:p>
          <a:p>
            <a:pPr marL="990600" lvl="1" indent="-533400">
              <a:buFont typeface="Arial" pitchFamily="34" charset="0"/>
              <a:buAutoNum type="alphaLcParenR"/>
            </a:pPr>
            <a:r>
              <a:rPr lang="en-US" sz="2600" dirty="0" smtClean="0">
                <a:effectLst/>
              </a:rPr>
              <a:t>Helpful to clearly understanding the witness’s testimony or to determining a fact at issue; and </a:t>
            </a:r>
          </a:p>
          <a:p>
            <a:pPr marL="990600" lvl="1" indent="-533400">
              <a:buFont typeface="Arial" pitchFamily="34" charset="0"/>
              <a:buAutoNum type="alphaLcParenR"/>
            </a:pPr>
            <a:endParaRPr lang="en-US" sz="1800" dirty="0" smtClean="0">
              <a:effectLst/>
            </a:endParaRPr>
          </a:p>
          <a:p>
            <a:pPr marL="990600" lvl="1" indent="-533400">
              <a:buFont typeface="Arial" pitchFamily="34" charset="0"/>
              <a:buAutoNum type="alphaLcParenR"/>
            </a:pPr>
            <a:r>
              <a:rPr lang="en-US" sz="2600" dirty="0" smtClean="0">
                <a:effectLst/>
              </a:rPr>
              <a:t>Not based on scientific, technical, or other specialized knowledge within the scope of Rule 702</a:t>
            </a:r>
          </a:p>
        </p:txBody>
      </p:sp>
      <p:sp>
        <p:nvSpPr>
          <p:cNvPr id="8" name="Footer Placeholder 7"/>
          <p:cNvSpPr>
            <a:spLocks noGrp="1"/>
          </p:cNvSpPr>
          <p:nvPr>
            <p:ph type="ftr" sz="quarter" idx="11"/>
          </p:nvPr>
        </p:nvSpPr>
        <p:spPr/>
        <p:txBody>
          <a:bodyPr/>
          <a:lstStyle/>
          <a:p>
            <a:pPr>
              <a:defRPr/>
            </a:pPr>
            <a:r>
              <a:rPr lang="en-US" smtClean="0"/>
              <a:t>Copyright © 2013 Legal Momentum</a:t>
            </a: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1"/>
          <p:cNvSpPr>
            <a:spLocks noGrp="1" noChangeArrowheads="1"/>
          </p:cNvSpPr>
          <p:nvPr>
            <p:ph type="sldNum" sz="quarter" idx="12"/>
          </p:nvPr>
        </p:nvSpPr>
        <p:spPr/>
        <p:txBody>
          <a:bodyPr/>
          <a:lstStyle/>
          <a:p>
            <a:pPr>
              <a:defRPr/>
            </a:pPr>
            <a:fld id="{B6577479-25EC-43FB-9AFE-0C15329DF0EC}" type="slidenum">
              <a:rPr lang="en-US"/>
              <a:pPr>
                <a:defRPr/>
              </a:pPr>
              <a:t>73</a:t>
            </a:fld>
            <a:endParaRPr lang="en-US" dirty="0"/>
          </a:p>
        </p:txBody>
      </p:sp>
      <p:sp>
        <p:nvSpPr>
          <p:cNvPr id="7" name="Rectangle 41"/>
          <p:cNvSpPr txBox="1">
            <a:spLocks noGrp="1" noChangeArrowheads="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C1223A54-02CB-420D-B61A-158E289EC980}" type="slidenum">
              <a:rPr lang="en-US" sz="1200">
                <a:solidFill>
                  <a:srgbClr val="FFFFFF"/>
                </a:solidFill>
                <a:latin typeface="+mn-lt"/>
                <a:cs typeface="Arial" charset="0"/>
              </a:rPr>
              <a:pPr algn="r" fontAlgn="auto">
                <a:spcBef>
                  <a:spcPts val="0"/>
                </a:spcBef>
                <a:spcAft>
                  <a:spcPts val="0"/>
                </a:spcAft>
                <a:defRPr/>
              </a:pPr>
              <a:t>73</a:t>
            </a:fld>
            <a:endParaRPr lang="en-US" sz="1200" dirty="0">
              <a:solidFill>
                <a:srgbClr val="FFFFFF"/>
              </a:solidFill>
              <a:latin typeface="+mn-lt"/>
              <a:cs typeface="Arial" charset="0"/>
            </a:endParaRPr>
          </a:p>
        </p:txBody>
      </p:sp>
      <p:sp>
        <p:nvSpPr>
          <p:cNvPr id="26628" name="Title 1"/>
          <p:cNvSpPr>
            <a:spLocks noGrp="1"/>
          </p:cNvSpPr>
          <p:nvPr>
            <p:ph type="title"/>
          </p:nvPr>
        </p:nvSpPr>
        <p:spPr>
          <a:xfrm>
            <a:off x="457200" y="284163"/>
            <a:ext cx="8229600" cy="1143000"/>
          </a:xfrm>
        </p:spPr>
        <p:txBody>
          <a:bodyPr/>
          <a:lstStyle/>
          <a:p>
            <a:r>
              <a:rPr lang="en-US" dirty="0" smtClean="0">
                <a:effectLst/>
                <a:ea typeface="ＭＳ Ｐゴシック"/>
              </a:rPr>
              <a:t>SANE Testimony: Fact Witness</a:t>
            </a:r>
          </a:p>
        </p:txBody>
      </p:sp>
      <p:sp>
        <p:nvSpPr>
          <p:cNvPr id="26629" name="Content Placeholder 2"/>
          <p:cNvSpPr>
            <a:spLocks noGrp="1"/>
          </p:cNvSpPr>
          <p:nvPr>
            <p:ph idx="1"/>
          </p:nvPr>
        </p:nvSpPr>
        <p:spPr>
          <a:xfrm>
            <a:off x="0" y="1117600"/>
            <a:ext cx="9144000" cy="5160963"/>
          </a:xfrm>
        </p:spPr>
        <p:txBody>
          <a:bodyPr/>
          <a:lstStyle/>
          <a:p>
            <a:pPr lvl="1"/>
            <a:endParaRPr lang="en-US" sz="1800" dirty="0" smtClean="0">
              <a:effectLst/>
            </a:endParaRPr>
          </a:p>
          <a:p>
            <a:pPr lvl="1"/>
            <a:r>
              <a:rPr lang="en-US" sz="2600" dirty="0" smtClean="0">
                <a:effectLst/>
              </a:rPr>
              <a:t>Treating SANE may testify about anything observed or said during the examination or follow-up.</a:t>
            </a:r>
          </a:p>
          <a:p>
            <a:pPr lvl="1"/>
            <a:endParaRPr lang="en-US" sz="1800" dirty="0" smtClean="0">
              <a:effectLst/>
            </a:endParaRPr>
          </a:p>
          <a:p>
            <a:pPr lvl="1"/>
            <a:r>
              <a:rPr lang="en-US" sz="2600" dirty="0" smtClean="0">
                <a:effectLst/>
              </a:rPr>
              <a:t>SANE testifies about what she did and what she observed in each step of the examination.</a:t>
            </a:r>
          </a:p>
          <a:p>
            <a:pPr lvl="1"/>
            <a:endParaRPr lang="en-US" sz="1800" dirty="0" smtClean="0">
              <a:effectLst/>
            </a:endParaRPr>
          </a:p>
          <a:p>
            <a:pPr lvl="1"/>
            <a:r>
              <a:rPr lang="en-US" sz="2600" dirty="0" smtClean="0">
                <a:effectLst/>
              </a:rPr>
              <a:t> SANE may testify that findings of the examination are consistent or not consistent with patient’s account of the assault. </a:t>
            </a:r>
          </a:p>
          <a:p>
            <a:pPr lvl="1"/>
            <a:endParaRPr lang="en-US" sz="1800" dirty="0" smtClean="0">
              <a:effectLst/>
            </a:endParaRPr>
          </a:p>
          <a:p>
            <a:pPr lvl="1"/>
            <a:r>
              <a:rPr lang="en-US" sz="2600" dirty="0" smtClean="0">
                <a:effectLst/>
              </a:rPr>
              <a:t>A fact witness may not offer an opinion as to the causation of any injuries observed.</a:t>
            </a:r>
          </a:p>
          <a:p>
            <a:pPr lvl="1">
              <a:buFont typeface="Arial" pitchFamily="34" charset="0"/>
              <a:buNone/>
            </a:pPr>
            <a:r>
              <a:rPr lang="en-US" sz="1800" dirty="0" smtClean="0">
                <a:effectLst/>
              </a:rPr>
              <a:t> </a:t>
            </a:r>
          </a:p>
        </p:txBody>
      </p:sp>
      <p:sp>
        <p:nvSpPr>
          <p:cNvPr id="19460" name="Footer Placeholder 4"/>
          <p:cNvSpPr>
            <a:spLocks noGrp="1"/>
          </p:cNvSpPr>
          <p:nvPr>
            <p:ph type="ftr" sz="quarter" idx="11"/>
          </p:nvPr>
        </p:nvSpPr>
        <p:spPr>
          <a:xfrm>
            <a:off x="3505200" y="6278563"/>
            <a:ext cx="2895600" cy="457200"/>
          </a:xfrm>
        </p:spPr>
        <p:txBody>
          <a:bodyPr/>
          <a:lstStyle/>
          <a:p>
            <a:pPr>
              <a:defRPr/>
            </a:pPr>
            <a:r>
              <a:rPr lang="en-US" smtClean="0">
                <a:latin typeface="+mn-lt"/>
                <a:cs typeface="Arial" charset="0"/>
              </a:rPr>
              <a:t>Copyright © 2013 Legal Momentum</a:t>
            </a:r>
            <a:endParaRPr lang="en-US" dirty="0">
              <a:latin typeface="+mn-lt"/>
              <a:cs typeface="Arial" charset="0"/>
            </a:endParaRPr>
          </a:p>
        </p:txBody>
      </p:sp>
      <p:sp>
        <p:nvSpPr>
          <p:cNvPr id="19461"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7A24370B-4F77-4A70-AF13-441E836BEFBD}" type="slidenum">
              <a:rPr lang="en-US" sz="1200">
                <a:solidFill>
                  <a:srgbClr val="FFFFFF"/>
                </a:solidFill>
                <a:latin typeface="+mn-lt"/>
                <a:cs typeface="Arial" charset="0"/>
              </a:rPr>
              <a:pPr algn="r">
                <a:defRPr/>
              </a:pPr>
              <a:t>73</a:t>
            </a:fld>
            <a:endParaRPr lang="en-US" sz="1200">
              <a:solidFill>
                <a:srgbClr val="FFFFFF"/>
              </a:solidFill>
              <a:latin typeface="+mn-lt"/>
              <a:cs typeface="Arial"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1"/>
          <p:cNvSpPr>
            <a:spLocks noGrp="1" noChangeArrowheads="1"/>
          </p:cNvSpPr>
          <p:nvPr>
            <p:ph type="sldNum" sz="quarter" idx="12"/>
          </p:nvPr>
        </p:nvSpPr>
        <p:spPr/>
        <p:txBody>
          <a:bodyPr/>
          <a:lstStyle/>
          <a:p>
            <a:pPr>
              <a:defRPr/>
            </a:pPr>
            <a:fld id="{EE0D0CE3-39A9-4803-8143-CF1D507D1ABB}" type="slidenum">
              <a:rPr lang="en-US"/>
              <a:pPr>
                <a:defRPr/>
              </a:pPr>
              <a:t>74</a:t>
            </a:fld>
            <a:endParaRPr lang="en-US" dirty="0"/>
          </a:p>
        </p:txBody>
      </p:sp>
      <p:sp>
        <p:nvSpPr>
          <p:cNvPr id="5" name="Rectangle 41"/>
          <p:cNvSpPr txBox="1">
            <a:spLocks noGrp="1" noChangeArrowheads="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52D17D4D-4E16-4FC7-A0A5-CE94BE4E3A9C}" type="slidenum">
              <a:rPr lang="en-US" sz="1200">
                <a:solidFill>
                  <a:srgbClr val="FFFFFF"/>
                </a:solidFill>
                <a:latin typeface="+mn-lt"/>
                <a:cs typeface="Arial" charset="0"/>
              </a:rPr>
              <a:pPr algn="r" fontAlgn="auto">
                <a:spcBef>
                  <a:spcPts val="0"/>
                </a:spcBef>
                <a:spcAft>
                  <a:spcPts val="0"/>
                </a:spcAft>
                <a:defRPr/>
              </a:pPr>
              <a:t>74</a:t>
            </a:fld>
            <a:endParaRPr lang="en-US" sz="1200" dirty="0">
              <a:solidFill>
                <a:srgbClr val="FFFFFF"/>
              </a:solidFill>
              <a:latin typeface="+mn-lt"/>
              <a:cs typeface="Arial" charset="0"/>
            </a:endParaRPr>
          </a:p>
        </p:txBody>
      </p:sp>
      <p:sp>
        <p:nvSpPr>
          <p:cNvPr id="27652" name="Rectangle 2"/>
          <p:cNvSpPr>
            <a:spLocks noGrp="1" noChangeArrowheads="1"/>
          </p:cNvSpPr>
          <p:nvPr>
            <p:ph type="title" idx="4294967295"/>
          </p:nvPr>
        </p:nvSpPr>
        <p:spPr>
          <a:xfrm>
            <a:off x="457200" y="217488"/>
            <a:ext cx="8229600" cy="1143000"/>
          </a:xfrm>
          <a:noFill/>
        </p:spPr>
        <p:txBody>
          <a:bodyPr/>
          <a:lstStyle/>
          <a:p>
            <a:r>
              <a:rPr lang="en-US" smtClean="0">
                <a:effectLst/>
                <a:ea typeface="ＭＳ Ｐゴシック"/>
              </a:rPr>
              <a:t>The Ultimate Issue of Fact</a:t>
            </a:r>
          </a:p>
        </p:txBody>
      </p:sp>
      <p:sp>
        <p:nvSpPr>
          <p:cNvPr id="27653" name="Rectangle 3"/>
          <p:cNvSpPr>
            <a:spLocks noGrp="1" noChangeArrowheads="1"/>
          </p:cNvSpPr>
          <p:nvPr>
            <p:ph type="body" idx="4294967295"/>
          </p:nvPr>
        </p:nvSpPr>
        <p:spPr>
          <a:xfrm>
            <a:off x="457200" y="1143000"/>
            <a:ext cx="7786688" cy="4953000"/>
          </a:xfrm>
          <a:noFill/>
        </p:spPr>
        <p:txBody>
          <a:bodyPr/>
          <a:lstStyle/>
          <a:p>
            <a:pPr>
              <a:lnSpc>
                <a:spcPct val="90000"/>
              </a:lnSpc>
              <a:buFont typeface="Arial" pitchFamily="34" charset="0"/>
              <a:buNone/>
            </a:pPr>
            <a:r>
              <a:rPr lang="en-US" sz="1800" dirty="0" smtClean="0">
                <a:effectLst/>
                <a:ea typeface="ＭＳ Ｐゴシック"/>
              </a:rPr>
              <a:t> </a:t>
            </a:r>
          </a:p>
          <a:p>
            <a:pPr>
              <a:lnSpc>
                <a:spcPct val="90000"/>
              </a:lnSpc>
              <a:buClr>
                <a:schemeClr val="tx1"/>
              </a:buClr>
              <a:buFont typeface="Arial" pitchFamily="34" charset="0"/>
              <a:buChar char="•"/>
            </a:pPr>
            <a:r>
              <a:rPr lang="en-US" sz="2600" dirty="0" smtClean="0">
                <a:effectLst/>
                <a:ea typeface="ＭＳ Ｐゴシック"/>
              </a:rPr>
              <a:t>SANE may never testify as to a defendant’s guilt or innocence. This is the ultimate issue of fact for the judge or jury to decide</a:t>
            </a:r>
          </a:p>
          <a:p>
            <a:pPr>
              <a:lnSpc>
                <a:spcPct val="90000"/>
              </a:lnSpc>
              <a:buClr>
                <a:schemeClr val="tx1"/>
              </a:buClr>
              <a:buFont typeface="Arial" pitchFamily="34" charset="0"/>
              <a:buChar char="•"/>
            </a:pPr>
            <a:endParaRPr lang="en-US" sz="1800" dirty="0" smtClean="0">
              <a:effectLst/>
              <a:ea typeface="ＭＳ Ｐゴシック"/>
            </a:endParaRPr>
          </a:p>
          <a:p>
            <a:pPr>
              <a:lnSpc>
                <a:spcPct val="90000"/>
              </a:lnSpc>
              <a:buClr>
                <a:schemeClr val="tx1"/>
              </a:buClr>
              <a:buFont typeface="Arial" pitchFamily="34" charset="0"/>
              <a:buChar char="•"/>
            </a:pPr>
            <a:r>
              <a:rPr lang="en-US" sz="2600" dirty="0" smtClean="0">
                <a:effectLst/>
                <a:ea typeface="ＭＳ Ｐゴシック"/>
              </a:rPr>
              <a:t>Rape, sexual assault, and consent are legal terms, not medical diagnoses that can be determined from a medical examination </a:t>
            </a:r>
          </a:p>
          <a:p>
            <a:pPr>
              <a:lnSpc>
                <a:spcPct val="90000"/>
              </a:lnSpc>
              <a:buClr>
                <a:schemeClr val="tx1"/>
              </a:buClr>
              <a:buFont typeface="Arial" pitchFamily="34" charset="0"/>
              <a:buChar char="•"/>
            </a:pPr>
            <a:endParaRPr lang="en-US" sz="1800" dirty="0" smtClean="0">
              <a:effectLst/>
              <a:ea typeface="ＭＳ Ｐゴシック"/>
            </a:endParaRPr>
          </a:p>
          <a:p>
            <a:pPr>
              <a:lnSpc>
                <a:spcPct val="90000"/>
              </a:lnSpc>
              <a:buClr>
                <a:schemeClr val="tx1"/>
              </a:buClr>
              <a:buFont typeface="Arial" pitchFamily="34" charset="0"/>
              <a:buChar char="•"/>
            </a:pPr>
            <a:r>
              <a:rPr lang="en-US" sz="2600" dirty="0" smtClean="0">
                <a:effectLst/>
                <a:ea typeface="ＭＳ Ｐゴシック"/>
              </a:rPr>
              <a:t>Whether testifying as a fact witness or an expert witness, SANEs may never testify that they believe the cause of observed injuries was or was not a sexual assault</a:t>
            </a:r>
          </a:p>
        </p:txBody>
      </p:sp>
      <p:sp>
        <p:nvSpPr>
          <p:cNvPr id="4" name="Rectangle 3"/>
          <p:cNvSpPr/>
          <p:nvPr/>
        </p:nvSpPr>
        <p:spPr>
          <a:xfrm>
            <a:off x="3103563" y="6388100"/>
            <a:ext cx="2681287" cy="276225"/>
          </a:xfrm>
          <a:prstGeom prst="rect">
            <a:avLst/>
          </a:prstGeom>
        </p:spPr>
        <p:txBody>
          <a:bodyPr wrap="none">
            <a:spAutoFit/>
          </a:bodyPr>
          <a:lstStyle/>
          <a:p>
            <a:pPr>
              <a:defRPr/>
            </a:pPr>
            <a:r>
              <a:rPr lang="en-US" sz="1200" dirty="0">
                <a:latin typeface="+mn-lt"/>
              </a:rPr>
              <a:t>Copyright  © 2013 Legal Momentum</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1"/>
          <p:cNvSpPr>
            <a:spLocks noGrp="1" noChangeArrowheads="1"/>
          </p:cNvSpPr>
          <p:nvPr>
            <p:ph type="sldNum" sz="quarter" idx="12"/>
          </p:nvPr>
        </p:nvSpPr>
        <p:spPr/>
        <p:txBody>
          <a:bodyPr/>
          <a:lstStyle/>
          <a:p>
            <a:pPr>
              <a:defRPr/>
            </a:pPr>
            <a:fld id="{E452ADA5-6B29-4B8D-8D57-CBF19B1FF7B7}" type="slidenum">
              <a:rPr lang="en-US"/>
              <a:pPr>
                <a:defRPr/>
              </a:pPr>
              <a:t>75</a:t>
            </a:fld>
            <a:endParaRPr lang="en-US" dirty="0"/>
          </a:p>
        </p:txBody>
      </p:sp>
      <p:sp>
        <p:nvSpPr>
          <p:cNvPr id="7" name="Rectangle 41"/>
          <p:cNvSpPr txBox="1">
            <a:spLocks noGrp="1" noChangeArrowheads="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1F43C24C-2746-4894-8225-E275A7D5C249}" type="slidenum">
              <a:rPr lang="en-US" sz="1200">
                <a:solidFill>
                  <a:srgbClr val="FFFFFF"/>
                </a:solidFill>
                <a:latin typeface="+mn-lt"/>
                <a:cs typeface="Arial" charset="0"/>
              </a:rPr>
              <a:pPr algn="r" fontAlgn="auto">
                <a:spcBef>
                  <a:spcPts val="0"/>
                </a:spcBef>
                <a:spcAft>
                  <a:spcPts val="0"/>
                </a:spcAft>
                <a:defRPr/>
              </a:pPr>
              <a:t>75</a:t>
            </a:fld>
            <a:endParaRPr lang="en-US" sz="1200" dirty="0">
              <a:solidFill>
                <a:srgbClr val="FFFFFF"/>
              </a:solidFill>
              <a:latin typeface="+mn-lt"/>
              <a:cs typeface="Arial" charset="0"/>
            </a:endParaRPr>
          </a:p>
        </p:txBody>
      </p:sp>
      <p:sp>
        <p:nvSpPr>
          <p:cNvPr id="28676" name="Title 1"/>
          <p:cNvSpPr>
            <a:spLocks noGrp="1"/>
          </p:cNvSpPr>
          <p:nvPr>
            <p:ph type="title"/>
          </p:nvPr>
        </p:nvSpPr>
        <p:spPr>
          <a:xfrm>
            <a:off x="457200" y="192088"/>
            <a:ext cx="8229600" cy="1143000"/>
          </a:xfrm>
        </p:spPr>
        <p:txBody>
          <a:bodyPr/>
          <a:lstStyle/>
          <a:p>
            <a:r>
              <a:rPr lang="en-US" smtClean="0">
                <a:effectLst/>
                <a:ea typeface="ＭＳ Ｐゴシック"/>
              </a:rPr>
              <a:t>Expert Witnesses</a:t>
            </a:r>
            <a:br>
              <a:rPr lang="en-US" smtClean="0">
                <a:effectLst/>
                <a:ea typeface="ＭＳ Ｐゴシック"/>
              </a:rPr>
            </a:br>
            <a:r>
              <a:rPr lang="en-US" sz="3200" smtClean="0">
                <a:effectLst/>
                <a:ea typeface="ＭＳ Ｐゴシック"/>
              </a:rPr>
              <a:t>Federal Rule of Evidence 702</a:t>
            </a:r>
          </a:p>
        </p:txBody>
      </p:sp>
      <p:sp>
        <p:nvSpPr>
          <p:cNvPr id="28677" name="Content Placeholder 2"/>
          <p:cNvSpPr>
            <a:spLocks noGrp="1"/>
          </p:cNvSpPr>
          <p:nvPr>
            <p:ph idx="1"/>
          </p:nvPr>
        </p:nvSpPr>
        <p:spPr>
          <a:xfrm>
            <a:off x="217488" y="1538288"/>
            <a:ext cx="8469312" cy="4530725"/>
          </a:xfrm>
        </p:spPr>
        <p:txBody>
          <a:bodyPr/>
          <a:lstStyle/>
          <a:p>
            <a:pPr marL="609600" indent="-609600">
              <a:buFont typeface="Arial" pitchFamily="34" charset="0"/>
              <a:buNone/>
            </a:pPr>
            <a:r>
              <a:rPr lang="en-US" sz="2400" dirty="0" smtClean="0">
                <a:effectLst/>
                <a:ea typeface="ＭＳ Ｐゴシック"/>
              </a:rPr>
              <a:t>   A witness who is qualified as an expert by knowledge, skill, experience, training, or education may testify in the form of an opinion or otherwise if: 	</a:t>
            </a:r>
          </a:p>
          <a:p>
            <a:pPr marL="990600" lvl="1" indent="-533400">
              <a:buFont typeface="Arial" pitchFamily="34" charset="0"/>
              <a:buAutoNum type="alphaLcParenR"/>
            </a:pPr>
            <a:r>
              <a:rPr lang="en-US" sz="2400" dirty="0" smtClean="0">
                <a:effectLst/>
              </a:rPr>
              <a:t>the expert’s scientific, technical, or other specialized knowledge will help the </a:t>
            </a:r>
            <a:r>
              <a:rPr lang="en-US" sz="2400" dirty="0" err="1" smtClean="0">
                <a:effectLst/>
              </a:rPr>
              <a:t>trier</a:t>
            </a:r>
            <a:r>
              <a:rPr lang="en-US" sz="2400" dirty="0" smtClean="0">
                <a:effectLst/>
              </a:rPr>
              <a:t> of fact to understand the evidence or to determine a fact in issue; </a:t>
            </a:r>
          </a:p>
          <a:p>
            <a:pPr marL="990600" lvl="1" indent="-533400">
              <a:buFont typeface="Arial" pitchFamily="34" charset="0"/>
              <a:buAutoNum type="alphaLcParenR"/>
            </a:pPr>
            <a:r>
              <a:rPr lang="en-US" sz="2400" dirty="0" smtClean="0">
                <a:effectLst/>
              </a:rPr>
              <a:t>the testimony is based on sufficient facts or data;</a:t>
            </a:r>
          </a:p>
          <a:p>
            <a:pPr marL="990600" lvl="1" indent="-533400">
              <a:buFont typeface="Arial" pitchFamily="34" charset="0"/>
              <a:buAutoNum type="alphaLcParenR"/>
            </a:pPr>
            <a:r>
              <a:rPr lang="en-US" sz="2400" dirty="0" smtClean="0">
                <a:effectLst/>
              </a:rPr>
              <a:t>the testimony is the product of reliable principles and methods; and  </a:t>
            </a:r>
          </a:p>
          <a:p>
            <a:pPr marL="990600" lvl="1" indent="-533400">
              <a:buFont typeface="Arial" pitchFamily="34" charset="0"/>
              <a:buAutoNum type="alphaLcParenR"/>
            </a:pPr>
            <a:r>
              <a:rPr lang="en-US" sz="2400" dirty="0" smtClean="0">
                <a:effectLst/>
              </a:rPr>
              <a:t>the expert has reliably applied the principles and methods to the facts of the case</a:t>
            </a:r>
          </a:p>
        </p:txBody>
      </p:sp>
      <p:sp>
        <p:nvSpPr>
          <p:cNvPr id="2" name="Footer Placeholder 4"/>
          <p:cNvSpPr>
            <a:spLocks noGrp="1"/>
          </p:cNvSpPr>
          <p:nvPr>
            <p:ph type="ftr" sz="quarter" idx="11"/>
          </p:nvPr>
        </p:nvSpPr>
        <p:spPr/>
        <p:txBody>
          <a:bodyPr/>
          <a:lstStyle/>
          <a:p>
            <a:pPr>
              <a:defRPr/>
            </a:pPr>
            <a:r>
              <a:rPr lang="en-US" smtClean="0">
                <a:latin typeface="+mn-lt"/>
                <a:cs typeface="Arial" charset="0"/>
              </a:rPr>
              <a:t>Copyright © 2013 Legal Momentum</a:t>
            </a:r>
            <a:endParaRPr lang="en-US" dirty="0">
              <a:latin typeface="+mn-lt"/>
              <a:cs typeface="Arial" charset="0"/>
            </a:endParaRPr>
          </a:p>
        </p:txBody>
      </p:sp>
      <p:sp>
        <p:nvSpPr>
          <p:cNvPr id="3"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70974C38-5521-4034-8D2B-194F4AADF9AC}" type="slidenum">
              <a:rPr lang="en-US" sz="1200">
                <a:solidFill>
                  <a:srgbClr val="FFFFFF"/>
                </a:solidFill>
                <a:latin typeface="+mn-lt"/>
                <a:cs typeface="Arial" charset="0"/>
              </a:rPr>
              <a:pPr algn="r">
                <a:defRPr/>
              </a:pPr>
              <a:t>75</a:t>
            </a:fld>
            <a:endParaRPr lang="en-US" sz="1200">
              <a:solidFill>
                <a:srgbClr val="FFFFFF"/>
              </a:solidFill>
              <a:latin typeface="+mn-lt"/>
              <a:cs typeface="Arial"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p:cNvSpPr>
            <a:spLocks noGrp="1" noChangeArrowheads="1"/>
          </p:cNvSpPr>
          <p:nvPr>
            <p:ph type="sldNum" sz="quarter" idx="12"/>
          </p:nvPr>
        </p:nvSpPr>
        <p:spPr/>
        <p:txBody>
          <a:bodyPr/>
          <a:lstStyle/>
          <a:p>
            <a:pPr>
              <a:defRPr/>
            </a:pPr>
            <a:fld id="{EB8D281F-30BB-4ECA-8AE0-D6434CD0C40E}" type="slidenum">
              <a:rPr lang="en-US"/>
              <a:pPr>
                <a:defRPr/>
              </a:pPr>
              <a:t>76</a:t>
            </a:fld>
            <a:endParaRPr lang="en-US" dirty="0"/>
          </a:p>
        </p:txBody>
      </p:sp>
      <p:sp>
        <p:nvSpPr>
          <p:cNvPr id="4" name="Rectangle 41"/>
          <p:cNvSpPr txBox="1">
            <a:spLocks noGrp="1" noChangeArrowheads="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3F4EE5C2-7BB9-45EF-9C61-132F85078721}" type="slidenum">
              <a:rPr lang="en-US" sz="1200">
                <a:solidFill>
                  <a:srgbClr val="FFFFFF"/>
                </a:solidFill>
                <a:latin typeface="+mn-lt"/>
                <a:cs typeface="Arial" charset="0"/>
              </a:rPr>
              <a:pPr algn="r" fontAlgn="auto">
                <a:spcBef>
                  <a:spcPts val="0"/>
                </a:spcBef>
                <a:spcAft>
                  <a:spcPts val="0"/>
                </a:spcAft>
                <a:defRPr/>
              </a:pPr>
              <a:t>76</a:t>
            </a:fld>
            <a:endParaRPr lang="en-US" sz="1200" dirty="0">
              <a:solidFill>
                <a:srgbClr val="FFFFFF"/>
              </a:solidFill>
              <a:latin typeface="+mn-lt"/>
              <a:cs typeface="Arial" charset="0"/>
            </a:endParaRPr>
          </a:p>
        </p:txBody>
      </p:sp>
      <p:sp>
        <p:nvSpPr>
          <p:cNvPr id="29700" name="Rectangle 2"/>
          <p:cNvSpPr>
            <a:spLocks noGrp="1" noChangeArrowheads="1"/>
          </p:cNvSpPr>
          <p:nvPr>
            <p:ph type="title" idx="4294967295"/>
          </p:nvPr>
        </p:nvSpPr>
        <p:spPr>
          <a:xfrm>
            <a:off x="0" y="407988"/>
            <a:ext cx="9034463" cy="1392237"/>
          </a:xfrm>
          <a:noFill/>
        </p:spPr>
        <p:txBody>
          <a:bodyPr/>
          <a:lstStyle/>
          <a:p>
            <a:r>
              <a:rPr lang="en-US" smtClean="0">
                <a:effectLst/>
                <a:ea typeface="ＭＳ Ｐゴシック"/>
              </a:rPr>
              <a:t>Bases of an Expert’s Opinion Testimony </a:t>
            </a:r>
            <a:r>
              <a:rPr lang="en-US" sz="3800" smtClean="0">
                <a:effectLst/>
                <a:ea typeface="ＭＳ Ｐゴシック"/>
              </a:rPr>
              <a:t/>
            </a:r>
            <a:br>
              <a:rPr lang="en-US" sz="3800" smtClean="0">
                <a:effectLst/>
                <a:ea typeface="ＭＳ Ｐゴシック"/>
              </a:rPr>
            </a:br>
            <a:r>
              <a:rPr lang="en-US" sz="3200" smtClean="0">
                <a:effectLst/>
                <a:ea typeface="ＭＳ Ｐゴシック"/>
              </a:rPr>
              <a:t>Federal Rule of Evidence 703</a:t>
            </a:r>
          </a:p>
        </p:txBody>
      </p:sp>
      <p:sp>
        <p:nvSpPr>
          <p:cNvPr id="29701" name="Rectangle 3"/>
          <p:cNvSpPr>
            <a:spLocks noGrp="1" noChangeArrowheads="1"/>
          </p:cNvSpPr>
          <p:nvPr>
            <p:ph type="body" idx="4294967295"/>
          </p:nvPr>
        </p:nvSpPr>
        <p:spPr>
          <a:xfrm>
            <a:off x="225425" y="2017713"/>
            <a:ext cx="8918575" cy="5233987"/>
          </a:xfrm>
          <a:noFill/>
        </p:spPr>
        <p:txBody>
          <a:bodyPr/>
          <a:lstStyle/>
          <a:p>
            <a:pPr>
              <a:lnSpc>
                <a:spcPct val="80000"/>
              </a:lnSpc>
              <a:buFont typeface="Wingdings" pitchFamily="2" charset="2"/>
              <a:buNone/>
            </a:pPr>
            <a:r>
              <a:rPr lang="en-US" sz="2600" dirty="0" smtClean="0">
                <a:effectLst/>
                <a:ea typeface="ＭＳ Ｐゴシック"/>
              </a:rPr>
              <a:t>  </a:t>
            </a:r>
          </a:p>
          <a:p>
            <a:pPr>
              <a:lnSpc>
                <a:spcPct val="80000"/>
              </a:lnSpc>
              <a:buFont typeface="Arial" pitchFamily="34" charset="0"/>
              <a:buNone/>
            </a:pPr>
            <a:r>
              <a:rPr lang="en-US" sz="2400" dirty="0" smtClean="0">
                <a:effectLst/>
                <a:ea typeface="ＭＳ Ｐゴシック"/>
              </a:rPr>
              <a:t>   An expert may base an opinion on facts or data in the case</a:t>
            </a:r>
          </a:p>
          <a:p>
            <a:pPr>
              <a:lnSpc>
                <a:spcPct val="80000"/>
              </a:lnSpc>
              <a:buFont typeface="Wingdings" pitchFamily="2" charset="2"/>
              <a:buNone/>
            </a:pPr>
            <a:r>
              <a:rPr lang="en-US" sz="2400" dirty="0" smtClean="0">
                <a:effectLst/>
                <a:ea typeface="ＭＳ Ｐゴシック"/>
              </a:rPr>
              <a:t>   that the expert has been made aware of or personally </a:t>
            </a:r>
          </a:p>
          <a:p>
            <a:pPr>
              <a:lnSpc>
                <a:spcPct val="80000"/>
              </a:lnSpc>
              <a:buFont typeface="Wingdings" pitchFamily="2" charset="2"/>
              <a:buNone/>
            </a:pPr>
            <a:r>
              <a:rPr lang="en-US" sz="2400" dirty="0" smtClean="0">
                <a:effectLst/>
                <a:ea typeface="ＭＳ Ｐゴシック"/>
              </a:rPr>
              <a:t>   observed. If experts in the particular field would reasonably </a:t>
            </a:r>
          </a:p>
          <a:p>
            <a:pPr>
              <a:lnSpc>
                <a:spcPct val="80000"/>
              </a:lnSpc>
              <a:buFont typeface="Wingdings" pitchFamily="2" charset="2"/>
              <a:buNone/>
            </a:pPr>
            <a:r>
              <a:rPr lang="en-US" sz="2400" dirty="0" smtClean="0">
                <a:effectLst/>
                <a:ea typeface="ＭＳ Ｐゴシック"/>
              </a:rPr>
              <a:t>   rely on those kinds of facts or data in forming an opinion on </a:t>
            </a:r>
          </a:p>
          <a:p>
            <a:pPr>
              <a:lnSpc>
                <a:spcPct val="80000"/>
              </a:lnSpc>
              <a:buFont typeface="Wingdings" pitchFamily="2" charset="2"/>
              <a:buNone/>
            </a:pPr>
            <a:r>
              <a:rPr lang="en-US" sz="2400" dirty="0" smtClean="0">
                <a:effectLst/>
                <a:ea typeface="ＭＳ Ｐゴシック"/>
              </a:rPr>
              <a:t>   the subject, they need not be admissible for the opinion to be</a:t>
            </a:r>
          </a:p>
          <a:p>
            <a:pPr>
              <a:lnSpc>
                <a:spcPct val="80000"/>
              </a:lnSpc>
              <a:buFont typeface="Wingdings" pitchFamily="2" charset="2"/>
              <a:buNone/>
            </a:pPr>
            <a:r>
              <a:rPr lang="en-US" sz="2400" dirty="0" smtClean="0">
                <a:effectLst/>
                <a:ea typeface="ＭＳ Ｐゴシック"/>
              </a:rPr>
              <a:t>   admitted. But if the facts or data would otherwise be inadmissible, the proponent of the opinion may disclose them </a:t>
            </a:r>
          </a:p>
          <a:p>
            <a:pPr>
              <a:lnSpc>
                <a:spcPct val="80000"/>
              </a:lnSpc>
              <a:buFont typeface="Wingdings" pitchFamily="2" charset="2"/>
              <a:buNone/>
            </a:pPr>
            <a:r>
              <a:rPr lang="en-US" sz="2400" dirty="0" smtClean="0">
                <a:effectLst/>
                <a:ea typeface="ＭＳ Ｐゴシック"/>
              </a:rPr>
              <a:t>   to the jury only if their probative value in helping the jury </a:t>
            </a:r>
          </a:p>
          <a:p>
            <a:pPr>
              <a:lnSpc>
                <a:spcPct val="80000"/>
              </a:lnSpc>
              <a:buFont typeface="Wingdings" pitchFamily="2" charset="2"/>
              <a:buNone/>
            </a:pPr>
            <a:r>
              <a:rPr lang="en-US" sz="2400" dirty="0" smtClean="0">
                <a:effectLst/>
                <a:ea typeface="ＭＳ Ｐゴシック"/>
              </a:rPr>
              <a:t>   evaluate the opinion substantially overweighs their prejudicial effect. </a:t>
            </a:r>
          </a:p>
        </p:txBody>
      </p:sp>
      <p:sp>
        <p:nvSpPr>
          <p:cNvPr id="6" name="Footer Placeholder 4"/>
          <p:cNvSpPr>
            <a:spLocks noGrp="1"/>
          </p:cNvSpPr>
          <p:nvPr>
            <p:ph type="ftr" sz="quarter" idx="11"/>
          </p:nvPr>
        </p:nvSpPr>
        <p:spPr>
          <a:xfrm>
            <a:off x="3219450" y="6278563"/>
            <a:ext cx="2895600" cy="457200"/>
          </a:xfrm>
        </p:spPr>
        <p:txBody>
          <a:bodyPr/>
          <a:lstStyle/>
          <a:p>
            <a:pPr>
              <a:defRPr/>
            </a:pPr>
            <a:r>
              <a:rPr lang="en-US" smtClean="0">
                <a:latin typeface="+mn-lt"/>
                <a:cs typeface="Arial" charset="0"/>
              </a:rPr>
              <a:t>Copyright © 2013 Legal Momentum</a:t>
            </a:r>
            <a:endParaRPr lang="en-US" dirty="0">
              <a:latin typeface="+mn-lt"/>
              <a:cs typeface="Arial"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1"/>
          <p:cNvSpPr>
            <a:spLocks noGrp="1" noChangeArrowheads="1"/>
          </p:cNvSpPr>
          <p:nvPr>
            <p:ph type="sldNum" sz="quarter" idx="12"/>
          </p:nvPr>
        </p:nvSpPr>
        <p:spPr/>
        <p:txBody>
          <a:bodyPr/>
          <a:lstStyle/>
          <a:p>
            <a:pPr>
              <a:defRPr/>
            </a:pPr>
            <a:fld id="{EAC83F57-8C95-4AF5-B49A-BBC59DA35D20}" type="slidenum">
              <a:rPr lang="en-US"/>
              <a:pPr>
                <a:defRPr/>
              </a:pPr>
              <a:t>77</a:t>
            </a:fld>
            <a:endParaRPr lang="en-US" dirty="0"/>
          </a:p>
        </p:txBody>
      </p:sp>
      <p:sp>
        <p:nvSpPr>
          <p:cNvPr id="7" name="Rectangle 41"/>
          <p:cNvSpPr txBox="1">
            <a:spLocks noGrp="1" noChangeArrowheads="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631E5DF4-B384-4A10-B60F-5C6BBD9921DC}" type="slidenum">
              <a:rPr lang="en-US" sz="1200">
                <a:solidFill>
                  <a:srgbClr val="FFFFFF"/>
                </a:solidFill>
                <a:latin typeface="+mn-lt"/>
                <a:cs typeface="Arial" charset="0"/>
              </a:rPr>
              <a:pPr algn="r" fontAlgn="auto">
                <a:spcBef>
                  <a:spcPts val="0"/>
                </a:spcBef>
                <a:spcAft>
                  <a:spcPts val="0"/>
                </a:spcAft>
                <a:defRPr/>
              </a:pPr>
              <a:t>77</a:t>
            </a:fld>
            <a:endParaRPr lang="en-US" sz="1200" dirty="0">
              <a:solidFill>
                <a:srgbClr val="FFFFFF"/>
              </a:solidFill>
              <a:latin typeface="+mn-lt"/>
              <a:cs typeface="Arial" charset="0"/>
            </a:endParaRPr>
          </a:p>
        </p:txBody>
      </p:sp>
      <p:sp>
        <p:nvSpPr>
          <p:cNvPr id="30724" name="Title 1"/>
          <p:cNvSpPr>
            <a:spLocks noGrp="1"/>
          </p:cNvSpPr>
          <p:nvPr>
            <p:ph type="title"/>
          </p:nvPr>
        </p:nvSpPr>
        <p:spPr>
          <a:xfrm>
            <a:off x="342900" y="188913"/>
            <a:ext cx="8229600" cy="1143000"/>
          </a:xfrm>
        </p:spPr>
        <p:txBody>
          <a:bodyPr/>
          <a:lstStyle/>
          <a:p>
            <a:r>
              <a:rPr lang="en-US" smtClean="0">
                <a:effectLst/>
                <a:ea typeface="ＭＳ Ｐゴシック"/>
              </a:rPr>
              <a:t>Expert Witnesses</a:t>
            </a:r>
          </a:p>
        </p:txBody>
      </p:sp>
      <p:sp>
        <p:nvSpPr>
          <p:cNvPr id="3" name="Content Placeholder 2"/>
          <p:cNvSpPr>
            <a:spLocks noGrp="1"/>
          </p:cNvSpPr>
          <p:nvPr>
            <p:ph idx="1"/>
          </p:nvPr>
        </p:nvSpPr>
        <p:spPr>
          <a:xfrm>
            <a:off x="457200" y="1146175"/>
            <a:ext cx="8229600" cy="4530725"/>
          </a:xfrm>
        </p:spPr>
        <p:txBody>
          <a:bodyPr/>
          <a:lstStyle/>
          <a:p>
            <a:pPr>
              <a:defRPr/>
            </a:pPr>
            <a:endParaRPr lang="en-US" sz="1800" dirty="0" smtClean="0">
              <a:effectLst/>
              <a:ea typeface="ＭＳ Ｐゴシック"/>
            </a:endParaRPr>
          </a:p>
          <a:p>
            <a:pPr>
              <a:defRPr/>
            </a:pPr>
            <a:r>
              <a:rPr lang="en-US" sz="2600" dirty="0" smtClean="0">
                <a:effectLst/>
                <a:ea typeface="ＭＳ Ｐゴシック"/>
              </a:rPr>
              <a:t>A SANE’s qualifications to be an expert should be assessed from the standpoint of actual experience rather than academic degree. </a:t>
            </a:r>
          </a:p>
          <a:p>
            <a:pPr marL="342900" lvl="1" indent="-342900">
              <a:defRPr/>
            </a:pPr>
            <a:r>
              <a:rPr lang="en-US" sz="2600" dirty="0" smtClean="0">
                <a:effectLst/>
              </a:rPr>
              <a:t>A SANE who has conducted multiple medical forensic sexual assault examinations, participates in continuing education on emerging research in the field, and uses the latest equipment is an expert;</a:t>
            </a:r>
          </a:p>
          <a:p>
            <a:pPr marL="342900" lvl="1" indent="-342900">
              <a:defRPr/>
            </a:pPr>
            <a:r>
              <a:rPr lang="en-US" sz="2600" dirty="0" smtClean="0">
                <a:effectLst/>
              </a:rPr>
              <a:t>An ER doctor who has conducted few of these examinations and has no specialized training is not.</a:t>
            </a:r>
            <a:endParaRPr lang="en-US" sz="2200" dirty="0" smtClean="0">
              <a:effectLst/>
              <a:latin typeface="Arial" pitchFamily="34" charset="0"/>
            </a:endParaRPr>
          </a:p>
        </p:txBody>
      </p:sp>
      <p:sp>
        <p:nvSpPr>
          <p:cNvPr id="29701"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AC7D8B85-8F79-47EE-A046-6B5911BF45C9}" type="slidenum">
              <a:rPr lang="en-US" sz="1200">
                <a:solidFill>
                  <a:srgbClr val="FFFFFF"/>
                </a:solidFill>
                <a:latin typeface="+mn-lt"/>
                <a:cs typeface="Arial" charset="0"/>
              </a:rPr>
              <a:pPr algn="r">
                <a:defRPr/>
              </a:pPr>
              <a:t>77</a:t>
            </a:fld>
            <a:endParaRPr lang="en-US" sz="1200">
              <a:solidFill>
                <a:srgbClr val="FFFFFF"/>
              </a:solidFill>
              <a:latin typeface="+mn-lt"/>
              <a:cs typeface="Arial" charset="0"/>
            </a:endParaRPr>
          </a:p>
        </p:txBody>
      </p:sp>
      <p:sp>
        <p:nvSpPr>
          <p:cNvPr id="10" name="Footer Placeholder 9"/>
          <p:cNvSpPr>
            <a:spLocks noGrp="1"/>
          </p:cNvSpPr>
          <p:nvPr>
            <p:ph type="ftr" sz="quarter" idx="11"/>
          </p:nvPr>
        </p:nvSpPr>
        <p:spPr/>
        <p:txBody>
          <a:bodyPr/>
          <a:lstStyle/>
          <a:p>
            <a:pPr>
              <a:defRPr/>
            </a:pPr>
            <a:r>
              <a:rPr lang="en-US" smtClean="0"/>
              <a:t>Copyright © 2013 Legal Momentum</a:t>
            </a: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1"/>
          <p:cNvSpPr>
            <a:spLocks noGrp="1" noChangeArrowheads="1"/>
          </p:cNvSpPr>
          <p:nvPr>
            <p:ph type="sldNum" sz="quarter" idx="12"/>
          </p:nvPr>
        </p:nvSpPr>
        <p:spPr/>
        <p:txBody>
          <a:bodyPr/>
          <a:lstStyle/>
          <a:p>
            <a:pPr>
              <a:defRPr/>
            </a:pPr>
            <a:fld id="{4C8B04E9-D2B6-441E-820A-A4DA1CB803BF}" type="slidenum">
              <a:rPr lang="en-US"/>
              <a:pPr>
                <a:defRPr/>
              </a:pPr>
              <a:t>78</a:t>
            </a:fld>
            <a:endParaRPr lang="en-US" dirty="0"/>
          </a:p>
        </p:txBody>
      </p:sp>
      <p:sp>
        <p:nvSpPr>
          <p:cNvPr id="7" name="Rectangle 41"/>
          <p:cNvSpPr txBox="1">
            <a:spLocks noGrp="1" noChangeArrowheads="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01C8821C-3B42-4E8F-9EC5-2C88235AE701}" type="slidenum">
              <a:rPr lang="en-US" sz="1200">
                <a:solidFill>
                  <a:srgbClr val="FFFFFF"/>
                </a:solidFill>
                <a:latin typeface="+mn-lt"/>
                <a:cs typeface="Arial" charset="0"/>
              </a:rPr>
              <a:pPr algn="r" fontAlgn="auto">
                <a:spcBef>
                  <a:spcPts val="0"/>
                </a:spcBef>
                <a:spcAft>
                  <a:spcPts val="0"/>
                </a:spcAft>
                <a:defRPr/>
              </a:pPr>
              <a:t>78</a:t>
            </a:fld>
            <a:endParaRPr lang="en-US" sz="1200" dirty="0">
              <a:solidFill>
                <a:srgbClr val="FFFFFF"/>
              </a:solidFill>
              <a:latin typeface="+mn-lt"/>
              <a:cs typeface="Arial" charset="0"/>
            </a:endParaRPr>
          </a:p>
        </p:txBody>
      </p:sp>
      <p:sp>
        <p:nvSpPr>
          <p:cNvPr id="31748" name="Title 1"/>
          <p:cNvSpPr>
            <a:spLocks noGrp="1"/>
          </p:cNvSpPr>
          <p:nvPr>
            <p:ph type="title"/>
          </p:nvPr>
        </p:nvSpPr>
        <p:spPr>
          <a:xfrm>
            <a:off x="342900" y="0"/>
            <a:ext cx="8229600" cy="1143000"/>
          </a:xfrm>
        </p:spPr>
        <p:txBody>
          <a:bodyPr/>
          <a:lstStyle/>
          <a:p>
            <a:r>
              <a:rPr lang="en-US" smtClean="0">
                <a:effectLst/>
                <a:ea typeface="ＭＳ Ｐゴシック"/>
              </a:rPr>
              <a:t>Expert Witnesses</a:t>
            </a:r>
          </a:p>
        </p:txBody>
      </p:sp>
      <p:sp>
        <p:nvSpPr>
          <p:cNvPr id="31749" name="Content Placeholder 2"/>
          <p:cNvSpPr>
            <a:spLocks noGrp="1"/>
          </p:cNvSpPr>
          <p:nvPr>
            <p:ph idx="1"/>
          </p:nvPr>
        </p:nvSpPr>
        <p:spPr>
          <a:xfrm>
            <a:off x="457200" y="1143000"/>
            <a:ext cx="7902575" cy="4530725"/>
          </a:xfrm>
        </p:spPr>
        <p:txBody>
          <a:bodyPr/>
          <a:lstStyle/>
          <a:p>
            <a:endParaRPr lang="en-US" sz="2600" dirty="0" smtClean="0">
              <a:effectLst/>
              <a:ea typeface="ＭＳ Ｐゴシック"/>
            </a:endParaRPr>
          </a:p>
          <a:p>
            <a:endParaRPr lang="en-US" sz="2600" dirty="0" smtClean="0">
              <a:effectLst/>
              <a:ea typeface="ＭＳ Ｐゴシック"/>
            </a:endParaRPr>
          </a:p>
          <a:p>
            <a:r>
              <a:rPr lang="en-US" sz="2600" dirty="0" smtClean="0">
                <a:effectLst/>
                <a:ea typeface="ＭＳ Ｐゴシック"/>
              </a:rPr>
              <a:t>If the SANE who examined the patient is qualified as an expert witness, she may testify as a fact witness about anything observed during the examination and offer an opinion as to the cause of any injuries observed.</a:t>
            </a:r>
          </a:p>
          <a:p>
            <a:endParaRPr lang="en-US" sz="2600" dirty="0" smtClean="0">
              <a:effectLst/>
              <a:ea typeface="ＭＳ Ｐゴシック"/>
            </a:endParaRPr>
          </a:p>
          <a:p>
            <a:pPr lvl="1"/>
            <a:r>
              <a:rPr lang="en-US" sz="2600" dirty="0" smtClean="0">
                <a:effectLst/>
              </a:rPr>
              <a:t>E.g., Bruising was consistent with blunt force trauma</a:t>
            </a:r>
            <a:br>
              <a:rPr lang="en-US" sz="2600" dirty="0" smtClean="0">
                <a:effectLst/>
              </a:rPr>
            </a:br>
            <a:endParaRPr lang="en-US" sz="1800" dirty="0" smtClean="0">
              <a:effectLst/>
            </a:endParaRPr>
          </a:p>
        </p:txBody>
      </p:sp>
      <p:sp>
        <p:nvSpPr>
          <p:cNvPr id="3"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C12F78BC-32DB-4C30-9ED2-5759950529E4}" type="slidenum">
              <a:rPr lang="en-US" sz="1200">
                <a:solidFill>
                  <a:srgbClr val="FFFFFF"/>
                </a:solidFill>
                <a:latin typeface="+mn-lt"/>
                <a:cs typeface="Arial" charset="0"/>
              </a:rPr>
              <a:pPr algn="r">
                <a:defRPr/>
              </a:pPr>
              <a:t>78</a:t>
            </a:fld>
            <a:endParaRPr lang="en-US" sz="1200">
              <a:solidFill>
                <a:srgbClr val="FFFFFF"/>
              </a:solidFill>
              <a:latin typeface="+mn-lt"/>
              <a:cs typeface="Arial" charset="0"/>
            </a:endParaRPr>
          </a:p>
        </p:txBody>
      </p:sp>
      <p:sp>
        <p:nvSpPr>
          <p:cNvPr id="9" name="Footer Placeholder 4"/>
          <p:cNvSpPr txBox="1">
            <a:spLocks/>
          </p:cNvSpPr>
          <p:nvPr/>
        </p:nvSpPr>
        <p:spPr bwMode="auto">
          <a:xfrm>
            <a:off x="337185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mn-lt"/>
                <a:ea typeface="+mn-ea"/>
                <a:cs typeface="Arial" charset="0"/>
              </a:rPr>
              <a:t>Copyright  © 2013 Legal Momentum</a:t>
            </a:r>
            <a:endParaRPr kumimoji="0" lang="en-US" sz="1200" b="0" i="0" u="none" strike="noStrike" kern="1200" cap="none" spc="0" normalizeH="0" baseline="0" noProof="0" dirty="0">
              <a:ln>
                <a:noFill/>
              </a:ln>
              <a:solidFill>
                <a:srgbClr val="FFFFFF"/>
              </a:solidFill>
              <a:effectLst/>
              <a:uLnTx/>
              <a:uFillTx/>
              <a:latin typeface="+mn-lt"/>
              <a:ea typeface="+mn-ea"/>
              <a:cs typeface="Arial"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1"/>
          <p:cNvSpPr>
            <a:spLocks noGrp="1" noChangeArrowheads="1"/>
          </p:cNvSpPr>
          <p:nvPr>
            <p:ph type="sldNum" sz="quarter" idx="12"/>
          </p:nvPr>
        </p:nvSpPr>
        <p:spPr/>
        <p:txBody>
          <a:bodyPr/>
          <a:lstStyle/>
          <a:p>
            <a:pPr>
              <a:defRPr/>
            </a:pPr>
            <a:fld id="{E68B87F4-9E32-44BB-86C6-74253E6D2570}" type="slidenum">
              <a:rPr lang="en-US"/>
              <a:pPr>
                <a:defRPr/>
              </a:pPr>
              <a:t>79</a:t>
            </a:fld>
            <a:endParaRPr lang="en-US" dirty="0"/>
          </a:p>
        </p:txBody>
      </p:sp>
      <p:sp>
        <p:nvSpPr>
          <p:cNvPr id="7" name="Rectangle 41"/>
          <p:cNvSpPr txBox="1">
            <a:spLocks noGrp="1" noChangeArrowheads="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9E257B05-17E0-48A0-9E66-EEA0240A03EA}" type="slidenum">
              <a:rPr lang="en-US" sz="1200">
                <a:solidFill>
                  <a:srgbClr val="FFFFFF"/>
                </a:solidFill>
                <a:latin typeface="+mn-lt"/>
                <a:cs typeface="Arial" charset="0"/>
              </a:rPr>
              <a:pPr algn="r" fontAlgn="auto">
                <a:spcBef>
                  <a:spcPts val="0"/>
                </a:spcBef>
                <a:spcAft>
                  <a:spcPts val="0"/>
                </a:spcAft>
                <a:defRPr/>
              </a:pPr>
              <a:t>79</a:t>
            </a:fld>
            <a:endParaRPr lang="en-US" sz="1200" dirty="0">
              <a:solidFill>
                <a:srgbClr val="FFFFFF"/>
              </a:solidFill>
              <a:latin typeface="+mn-lt"/>
              <a:cs typeface="Arial" charset="0"/>
            </a:endParaRPr>
          </a:p>
        </p:txBody>
      </p:sp>
      <p:sp>
        <p:nvSpPr>
          <p:cNvPr id="32772" name="Title 1"/>
          <p:cNvSpPr>
            <a:spLocks noGrp="1"/>
          </p:cNvSpPr>
          <p:nvPr>
            <p:ph type="title"/>
          </p:nvPr>
        </p:nvSpPr>
        <p:spPr>
          <a:xfrm>
            <a:off x="342900" y="203200"/>
            <a:ext cx="8229600" cy="1323975"/>
          </a:xfrm>
        </p:spPr>
        <p:txBody>
          <a:bodyPr/>
          <a:lstStyle/>
          <a:p>
            <a:r>
              <a:rPr lang="en-US" smtClean="0">
                <a:effectLst/>
                <a:ea typeface="ＭＳ Ｐゴシック"/>
              </a:rPr>
              <a:t>Expert Witness</a:t>
            </a:r>
          </a:p>
        </p:txBody>
      </p:sp>
      <p:sp>
        <p:nvSpPr>
          <p:cNvPr id="32773" name="Content Placeholder 2"/>
          <p:cNvSpPr>
            <a:spLocks noGrp="1"/>
          </p:cNvSpPr>
          <p:nvPr>
            <p:ph idx="1"/>
          </p:nvPr>
        </p:nvSpPr>
        <p:spPr>
          <a:xfrm>
            <a:off x="457200" y="1527175"/>
            <a:ext cx="8229600" cy="4378325"/>
          </a:xfrm>
        </p:spPr>
        <p:txBody>
          <a:bodyPr/>
          <a:lstStyle/>
          <a:p>
            <a:r>
              <a:rPr lang="en-US" sz="2600" dirty="0" smtClean="0">
                <a:effectLst/>
                <a:ea typeface="ＭＳ Ｐゴシック"/>
              </a:rPr>
              <a:t>A SANE qualified as an expert may also explain aspects of the medical forensic exam that may be puzzling to judges/juries unfamiliar with the realities of sexual assault. </a:t>
            </a:r>
          </a:p>
          <a:p>
            <a:pPr>
              <a:buFont typeface="Arial" pitchFamily="34" charset="0"/>
              <a:buNone/>
            </a:pPr>
            <a:endParaRPr lang="en-US" sz="1800" dirty="0" smtClean="0">
              <a:effectLst/>
              <a:ea typeface="ＭＳ Ｐゴシック"/>
            </a:endParaRPr>
          </a:p>
          <a:p>
            <a:pPr>
              <a:buFont typeface="Arial" pitchFamily="34" charset="0"/>
              <a:buNone/>
            </a:pPr>
            <a:r>
              <a:rPr lang="en-US" sz="2600" dirty="0" smtClean="0">
                <a:effectLst/>
                <a:ea typeface="ＭＳ Ｐゴシック"/>
              </a:rPr>
              <a:t>Example:</a:t>
            </a:r>
          </a:p>
          <a:p>
            <a:r>
              <a:rPr lang="en-US" sz="2600" dirty="0" smtClean="0">
                <a:effectLst/>
                <a:ea typeface="ＭＳ Ｐゴシック"/>
              </a:rPr>
              <a:t>If there were no observable physical injuries, SANE can explain that few sexual assault victims have visible physical injuries, and that absence of injury does not mean there was no sexual assault. </a:t>
            </a:r>
          </a:p>
        </p:txBody>
      </p:sp>
      <p:sp>
        <p:nvSpPr>
          <p:cNvPr id="33797"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6B47C912-FD33-4550-98AE-8BF96B037571}" type="slidenum">
              <a:rPr lang="en-US" sz="1200">
                <a:solidFill>
                  <a:srgbClr val="FFFFFF"/>
                </a:solidFill>
                <a:latin typeface="+mn-lt"/>
                <a:cs typeface="Arial" charset="0"/>
              </a:rPr>
              <a:pPr algn="r">
                <a:defRPr/>
              </a:pPr>
              <a:t>79</a:t>
            </a:fld>
            <a:endParaRPr lang="en-US" sz="1200">
              <a:solidFill>
                <a:srgbClr val="FFFFFF"/>
              </a:solidFill>
              <a:latin typeface="+mn-lt"/>
              <a:cs typeface="Arial" charset="0"/>
            </a:endParaRPr>
          </a:p>
        </p:txBody>
      </p:sp>
      <p:sp>
        <p:nvSpPr>
          <p:cNvPr id="9" name="Footer Placeholder 4"/>
          <p:cNvSpPr>
            <a:spLocks noGrp="1"/>
          </p:cNvSpPr>
          <p:nvPr>
            <p:ph type="ftr" sz="quarter" idx="11"/>
          </p:nvPr>
        </p:nvSpPr>
        <p:spPr/>
        <p:txBody>
          <a:bodyPr/>
          <a:lstStyle/>
          <a:p>
            <a:pPr>
              <a:defRPr/>
            </a:pPr>
            <a:r>
              <a:rPr lang="en-US" smtClean="0">
                <a:latin typeface="+mn-lt"/>
                <a:cs typeface="Arial" charset="0"/>
              </a:rPr>
              <a:t>Copyright © 2013 Legal Momentum</a:t>
            </a:r>
            <a:endParaRPr lang="en-US" dirty="0">
              <a:latin typeface="+mn-lt"/>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Grp="1" noChangeArrowheads="1"/>
          </p:cNvSpPr>
          <p:nvPr>
            <p:ph type="sldNum" sz="quarter" idx="12"/>
          </p:nvPr>
        </p:nvSpPr>
        <p:spPr/>
        <p:txBody>
          <a:bodyPr/>
          <a:lstStyle/>
          <a:p>
            <a:pPr>
              <a:defRPr/>
            </a:pPr>
            <a:fld id="{663367C3-C122-45A1-AF7D-01C06C579FEA}" type="slidenum">
              <a:rPr lang="en-US"/>
              <a:pPr>
                <a:defRPr/>
              </a:pPr>
              <a:t>8</a:t>
            </a:fld>
            <a:endParaRPr lang="en-US" dirty="0"/>
          </a:p>
        </p:txBody>
      </p:sp>
      <p:sp>
        <p:nvSpPr>
          <p:cNvPr id="20483" name="Title 1"/>
          <p:cNvSpPr>
            <a:spLocks noGrp="1"/>
          </p:cNvSpPr>
          <p:nvPr>
            <p:ph type="title" idx="4294967295"/>
          </p:nvPr>
        </p:nvSpPr>
        <p:spPr>
          <a:xfrm>
            <a:off x="-171450" y="457201"/>
            <a:ext cx="9315450" cy="1057275"/>
          </a:xfrm>
          <a:noFill/>
        </p:spPr>
        <p:txBody>
          <a:bodyPr/>
          <a:lstStyle/>
          <a:p>
            <a:r>
              <a:rPr lang="en-US" smtClean="0">
                <a:effectLst/>
                <a:ea typeface="ＭＳ Ｐゴシック"/>
              </a:rPr>
              <a:t>Who Conducts a Medical Forensic Sexual Assault Examination?</a:t>
            </a:r>
          </a:p>
        </p:txBody>
      </p:sp>
      <p:sp>
        <p:nvSpPr>
          <p:cNvPr id="20484" name="Content Placeholder 2"/>
          <p:cNvSpPr>
            <a:spLocks noGrp="1"/>
          </p:cNvSpPr>
          <p:nvPr>
            <p:ph idx="4294967295"/>
          </p:nvPr>
        </p:nvSpPr>
        <p:spPr>
          <a:xfrm>
            <a:off x="668338" y="1936751"/>
            <a:ext cx="8221662" cy="3984625"/>
          </a:xfrm>
          <a:noFill/>
        </p:spPr>
        <p:txBody>
          <a:bodyPr/>
          <a:lstStyle/>
          <a:p>
            <a:pPr>
              <a:buClr>
                <a:schemeClr val="tx1"/>
              </a:buClr>
              <a:buFontTx/>
              <a:buChar char="•"/>
            </a:pPr>
            <a:r>
              <a:rPr lang="en-US" sz="2600" smtClean="0">
                <a:effectLst/>
                <a:ea typeface="ＭＳ Ｐゴシック"/>
              </a:rPr>
              <a:t>Optimally, a healthcare provider specially trained to provide a comprehensive, objective assessment of a patient who presents with a chief complaint of sexual assault</a:t>
            </a:r>
          </a:p>
          <a:p>
            <a:pPr>
              <a:buClr>
                <a:schemeClr val="tx1"/>
              </a:buClr>
              <a:buFontTx/>
              <a:buChar char="•"/>
            </a:pPr>
            <a:endParaRPr lang="en-US" sz="1800" smtClean="0">
              <a:effectLst/>
              <a:ea typeface="ＭＳ Ｐゴシック"/>
            </a:endParaRPr>
          </a:p>
          <a:p>
            <a:pPr>
              <a:buClr>
                <a:schemeClr val="tx1"/>
              </a:buClr>
              <a:buFontTx/>
              <a:buChar char="•"/>
            </a:pPr>
            <a:r>
              <a:rPr lang="en-US" sz="2600" smtClean="0">
                <a:effectLst/>
                <a:ea typeface="ＭＳ Ｐゴシック"/>
              </a:rPr>
              <a:t>May be a nurse, a doctor, or other type of healthcare professional</a:t>
            </a:r>
          </a:p>
          <a:p>
            <a:pPr>
              <a:buClr>
                <a:schemeClr val="tx1"/>
              </a:buClr>
              <a:buFontTx/>
              <a:buChar char="•"/>
            </a:pPr>
            <a:endParaRPr lang="en-US" sz="1800" smtClean="0">
              <a:effectLst/>
              <a:ea typeface="ＭＳ Ｐゴシック"/>
            </a:endParaRPr>
          </a:p>
          <a:p>
            <a:pPr>
              <a:buClr>
                <a:schemeClr val="tx1"/>
              </a:buClr>
              <a:buFontTx/>
              <a:buChar char="•"/>
            </a:pPr>
            <a:r>
              <a:rPr lang="en-US" sz="2600" smtClean="0">
                <a:effectLst/>
                <a:ea typeface="ＭＳ Ｐゴシック"/>
              </a:rPr>
              <a:t>Known as a SANE (Sexual Assault Nurse Examiner) or SAFE (Sexual Assault Forensic Examiner)</a:t>
            </a:r>
          </a:p>
        </p:txBody>
      </p:sp>
      <p:sp>
        <p:nvSpPr>
          <p:cNvPr id="4" name="Date Placeholder 3"/>
          <p:cNvSpPr txBox="1">
            <a:spLocks noGrp="1"/>
          </p:cNvSpPr>
          <p:nvPr/>
        </p:nvSpPr>
        <p:spPr>
          <a:xfrm>
            <a:off x="2352677" y="6278563"/>
            <a:ext cx="1152525" cy="457200"/>
          </a:xfrm>
          <a:prstGeom prst="rect">
            <a:avLst/>
          </a:prstGeom>
          <a:noFill/>
        </p:spPr>
        <p:txBody>
          <a:bodyPr/>
          <a:lstStyle/>
          <a:p>
            <a:pPr fontAlgn="auto">
              <a:spcBef>
                <a:spcPts val="0"/>
              </a:spcBef>
              <a:spcAft>
                <a:spcPts val="0"/>
              </a:spcAft>
              <a:defRPr/>
            </a:pPr>
            <a:endParaRPr lang="en-US">
              <a:solidFill>
                <a:srgbClr val="FFFFFF"/>
              </a:solidFill>
              <a:latin typeface="+mn-lt"/>
              <a:cs typeface="+mn-cs"/>
            </a:endParaRPr>
          </a:p>
        </p:txBody>
      </p:sp>
      <p:sp>
        <p:nvSpPr>
          <p:cNvPr id="5" name="Footer Placeholder 4"/>
          <p:cNvSpPr txBox="1">
            <a:spLocks noGrp="1"/>
          </p:cNvSpPr>
          <p:nvPr/>
        </p:nvSpPr>
        <p:spPr bwMode="auto">
          <a:xfrm>
            <a:off x="3219450" y="6278563"/>
            <a:ext cx="2895600" cy="457200"/>
          </a:xfrm>
          <a:prstGeom prst="rect">
            <a:avLst/>
          </a:prstGeom>
          <a:noFill/>
          <a:ln>
            <a:miter lim="800000"/>
            <a:headEnd/>
            <a:tailEnd/>
          </a:ln>
        </p:spPr>
        <p:txBody>
          <a:bodyPr anchor="b"/>
          <a:lstStyle/>
          <a:p>
            <a:pPr algn="ctr" fontAlgn="auto">
              <a:spcBef>
                <a:spcPts val="0"/>
              </a:spcBef>
              <a:spcAft>
                <a:spcPts val="0"/>
              </a:spcAft>
              <a:defRPr/>
            </a:pPr>
            <a:r>
              <a:rPr lang="en-US" sz="1200" dirty="0">
                <a:solidFill>
                  <a:srgbClr val="FFFFFF"/>
                </a:solidFill>
                <a:latin typeface="+mn-lt"/>
                <a:cs typeface="Arial" charset="0"/>
              </a:rPr>
              <a:t>Copyright © 2013 Legal Momentum</a:t>
            </a:r>
          </a:p>
        </p:txBody>
      </p:sp>
      <p:sp>
        <p:nvSpPr>
          <p:cNvPr id="6"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17366F10-6447-4199-8415-8EAFA3332821}" type="slidenum">
              <a:rPr lang="en-US" sz="1200">
                <a:solidFill>
                  <a:srgbClr val="FFFFFF"/>
                </a:solidFill>
                <a:latin typeface="+mn-lt"/>
                <a:cs typeface="Arial" charset="0"/>
              </a:rPr>
              <a:pPr algn="r" fontAlgn="auto">
                <a:spcBef>
                  <a:spcPts val="0"/>
                </a:spcBef>
                <a:spcAft>
                  <a:spcPts val="0"/>
                </a:spcAft>
                <a:defRPr/>
              </a:pPr>
              <a:t>8</a:t>
            </a:fld>
            <a:endParaRPr lang="en-US" sz="1200" dirty="0">
              <a:solidFill>
                <a:srgbClr val="FFFFFF"/>
              </a:solidFill>
              <a:latin typeface="+mn-lt"/>
              <a:cs typeface="Arial" charset="0"/>
            </a:endParaRPr>
          </a:p>
        </p:txBody>
      </p:sp>
      <p:sp>
        <p:nvSpPr>
          <p:cNvPr id="2" name="Footer Placeholder 1"/>
          <p:cNvSpPr>
            <a:spLocks noGrp="1"/>
          </p:cNvSpPr>
          <p:nvPr>
            <p:ph type="ftr" sz="quarter" idx="11"/>
          </p:nvPr>
        </p:nvSpPr>
        <p:spPr/>
        <p:txBody>
          <a:bodyPr/>
          <a:lstStyle/>
          <a:p>
            <a:pPr>
              <a:defRPr/>
            </a:pPr>
            <a:r>
              <a:rPr lang="en-US" smtClean="0"/>
              <a:t>Copyright © 2013 Legal Momentum </a:t>
            </a:r>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p:cNvSpPr>
            <a:spLocks noGrp="1" noChangeArrowheads="1"/>
          </p:cNvSpPr>
          <p:nvPr>
            <p:ph type="sldNum" sz="quarter" idx="12"/>
          </p:nvPr>
        </p:nvSpPr>
        <p:spPr/>
        <p:txBody>
          <a:bodyPr/>
          <a:lstStyle/>
          <a:p>
            <a:pPr>
              <a:defRPr/>
            </a:pPr>
            <a:fld id="{B6BBFE2E-2FE1-4B17-92B8-B7B3E419352F}" type="slidenum">
              <a:rPr lang="en-US"/>
              <a:pPr>
                <a:defRPr/>
              </a:pPr>
              <a:t>80</a:t>
            </a:fld>
            <a:endParaRPr lang="en-US" dirty="0"/>
          </a:p>
        </p:txBody>
      </p:sp>
      <p:sp>
        <p:nvSpPr>
          <p:cNvPr id="4" name="Rectangle 41"/>
          <p:cNvSpPr txBox="1">
            <a:spLocks noGrp="1" noChangeArrowheads="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EB9318E4-DA35-4F67-A88D-1F527DBC5B7D}" type="slidenum">
              <a:rPr lang="en-US" sz="1200">
                <a:solidFill>
                  <a:srgbClr val="FFFFFF"/>
                </a:solidFill>
                <a:latin typeface="+mn-lt"/>
                <a:cs typeface="Arial" charset="0"/>
              </a:rPr>
              <a:pPr algn="r" fontAlgn="auto">
                <a:spcBef>
                  <a:spcPts val="0"/>
                </a:spcBef>
                <a:spcAft>
                  <a:spcPts val="0"/>
                </a:spcAft>
                <a:defRPr/>
              </a:pPr>
              <a:t>80</a:t>
            </a:fld>
            <a:endParaRPr lang="en-US" sz="1200" dirty="0">
              <a:solidFill>
                <a:srgbClr val="FFFFFF"/>
              </a:solidFill>
              <a:latin typeface="+mn-lt"/>
              <a:cs typeface="Arial" charset="0"/>
            </a:endParaRPr>
          </a:p>
        </p:txBody>
      </p:sp>
      <p:sp>
        <p:nvSpPr>
          <p:cNvPr id="33796" name="Rectangle 2"/>
          <p:cNvSpPr>
            <a:spLocks noGrp="1" noChangeArrowheads="1"/>
          </p:cNvSpPr>
          <p:nvPr>
            <p:ph type="title" idx="4294967295"/>
          </p:nvPr>
        </p:nvSpPr>
        <p:spPr>
          <a:noFill/>
        </p:spPr>
        <p:txBody>
          <a:bodyPr/>
          <a:lstStyle/>
          <a:p>
            <a:r>
              <a:rPr lang="en-US" dirty="0" smtClean="0">
                <a:effectLst/>
                <a:ea typeface="ＭＳ Ｐゴシック"/>
              </a:rPr>
              <a:t>Scope of SANEs’ Testimony</a:t>
            </a:r>
          </a:p>
        </p:txBody>
      </p:sp>
      <p:sp>
        <p:nvSpPr>
          <p:cNvPr id="33797" name="Rectangle 3"/>
          <p:cNvSpPr>
            <a:spLocks noGrp="1" noChangeArrowheads="1"/>
          </p:cNvSpPr>
          <p:nvPr>
            <p:ph type="body" idx="4294967295"/>
          </p:nvPr>
        </p:nvSpPr>
        <p:spPr>
          <a:xfrm>
            <a:off x="849313" y="1600200"/>
            <a:ext cx="6656387" cy="4530725"/>
          </a:xfrm>
          <a:noFill/>
        </p:spPr>
        <p:txBody>
          <a:bodyPr/>
          <a:lstStyle/>
          <a:p>
            <a:pPr>
              <a:buClr>
                <a:schemeClr val="tx1"/>
              </a:buClr>
              <a:buFont typeface="Arial" pitchFamily="34" charset="0"/>
              <a:buChar char="•"/>
            </a:pPr>
            <a:r>
              <a:rPr lang="en-US" sz="2600" dirty="0" smtClean="0">
                <a:effectLst/>
                <a:ea typeface="ＭＳ Ｐゴシック"/>
              </a:rPr>
              <a:t>A </a:t>
            </a:r>
            <a:r>
              <a:rPr lang="en-US" sz="2600" dirty="0" err="1" smtClean="0">
                <a:effectLst/>
                <a:ea typeface="ＭＳ Ｐゴシック"/>
              </a:rPr>
              <a:t>nontreating</a:t>
            </a:r>
            <a:r>
              <a:rPr lang="en-US" sz="2600" dirty="0" smtClean="0">
                <a:effectLst/>
                <a:ea typeface="ＭＳ Ｐゴシック"/>
              </a:rPr>
              <a:t> SANE may qualify as an expert and comment on exam findings and aspects of the exam that may be puzzling to judges and juries unfamiliar with the realities of sexual assault. </a:t>
            </a:r>
          </a:p>
          <a:p>
            <a:pPr>
              <a:buClr>
                <a:schemeClr val="tx1"/>
              </a:buClr>
              <a:buFont typeface="Arial" pitchFamily="34" charset="0"/>
              <a:buChar char="•"/>
            </a:pPr>
            <a:endParaRPr lang="en-US" sz="1800" dirty="0" smtClean="0">
              <a:effectLst/>
              <a:ea typeface="ＭＳ Ｐゴシック"/>
            </a:endParaRPr>
          </a:p>
          <a:p>
            <a:pPr>
              <a:buClr>
                <a:schemeClr val="tx1"/>
              </a:buClr>
              <a:buFont typeface="Arial" pitchFamily="34" charset="0"/>
              <a:buChar char="•"/>
            </a:pPr>
            <a:r>
              <a:rPr lang="en-US" sz="2600" dirty="0" smtClean="0">
                <a:effectLst/>
                <a:ea typeface="ＭＳ Ｐゴシック"/>
              </a:rPr>
              <a:t>SANEs qualified as experts may be asked their opinion in the form of a hypothetical question based on the facts which have been offered in evidence. </a:t>
            </a:r>
          </a:p>
        </p:txBody>
      </p:sp>
      <p:sp>
        <p:nvSpPr>
          <p:cNvPr id="6" name="Footer Placeholder 4"/>
          <p:cNvSpPr>
            <a:spLocks noGrp="1"/>
          </p:cNvSpPr>
          <p:nvPr>
            <p:ph type="ftr" sz="quarter" idx="11"/>
          </p:nvPr>
        </p:nvSpPr>
        <p:spPr>
          <a:xfrm>
            <a:off x="3219450" y="6278563"/>
            <a:ext cx="2895600" cy="457200"/>
          </a:xfrm>
        </p:spPr>
        <p:txBody>
          <a:bodyPr/>
          <a:lstStyle/>
          <a:p>
            <a:pPr>
              <a:defRPr/>
            </a:pPr>
            <a:r>
              <a:rPr lang="en-US" smtClean="0">
                <a:latin typeface="+mn-lt"/>
                <a:cs typeface="Arial" charset="0"/>
              </a:rPr>
              <a:t>Copyright © 2013 Legal Momentum</a:t>
            </a:r>
            <a:endParaRPr lang="en-US" dirty="0">
              <a:latin typeface="+mn-lt"/>
              <a:cs typeface="Arial"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p:cNvSpPr>
            <a:spLocks noGrp="1" noChangeArrowheads="1"/>
          </p:cNvSpPr>
          <p:nvPr>
            <p:ph type="sldNum" sz="quarter" idx="12"/>
          </p:nvPr>
        </p:nvSpPr>
        <p:spPr/>
        <p:txBody>
          <a:bodyPr/>
          <a:lstStyle/>
          <a:p>
            <a:pPr>
              <a:defRPr/>
            </a:pPr>
            <a:fld id="{3923638F-B794-4E34-9A7D-42CC5F0BD359}" type="slidenum">
              <a:rPr lang="en-US"/>
              <a:pPr>
                <a:defRPr/>
              </a:pPr>
              <a:t>81</a:t>
            </a:fld>
            <a:endParaRPr lang="en-US" dirty="0"/>
          </a:p>
        </p:txBody>
      </p:sp>
      <p:sp>
        <p:nvSpPr>
          <p:cNvPr id="4" name="Rectangle 41"/>
          <p:cNvSpPr txBox="1">
            <a:spLocks noGrp="1" noChangeArrowheads="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E062A371-5B47-484F-B482-4F2696D2D239}" type="slidenum">
              <a:rPr lang="en-US" sz="1200">
                <a:solidFill>
                  <a:srgbClr val="FFFFFF"/>
                </a:solidFill>
                <a:latin typeface="+mn-lt"/>
                <a:cs typeface="Arial" charset="0"/>
              </a:rPr>
              <a:pPr algn="r" fontAlgn="auto">
                <a:spcBef>
                  <a:spcPts val="0"/>
                </a:spcBef>
                <a:spcAft>
                  <a:spcPts val="0"/>
                </a:spcAft>
                <a:defRPr/>
              </a:pPr>
              <a:t>81</a:t>
            </a:fld>
            <a:endParaRPr lang="en-US" sz="1200" dirty="0">
              <a:solidFill>
                <a:srgbClr val="FFFFFF"/>
              </a:solidFill>
              <a:latin typeface="+mn-lt"/>
              <a:cs typeface="Arial" charset="0"/>
            </a:endParaRPr>
          </a:p>
        </p:txBody>
      </p:sp>
      <p:sp>
        <p:nvSpPr>
          <p:cNvPr id="34820" name="Rectangle 2"/>
          <p:cNvSpPr>
            <a:spLocks noGrp="1" noChangeArrowheads="1"/>
          </p:cNvSpPr>
          <p:nvPr>
            <p:ph type="title" idx="4294967295"/>
          </p:nvPr>
        </p:nvSpPr>
        <p:spPr>
          <a:xfrm>
            <a:off x="457200" y="457200"/>
            <a:ext cx="8229600" cy="1143000"/>
          </a:xfrm>
          <a:noFill/>
        </p:spPr>
        <p:txBody>
          <a:bodyPr/>
          <a:lstStyle/>
          <a:p>
            <a:r>
              <a:rPr lang="en-US" smtClean="0">
                <a:effectLst/>
                <a:ea typeface="ＭＳ Ｐゴシック"/>
              </a:rPr>
              <a:t>DNA Analysis</a:t>
            </a:r>
          </a:p>
        </p:txBody>
      </p:sp>
      <p:sp>
        <p:nvSpPr>
          <p:cNvPr id="34821" name="Rectangle 3"/>
          <p:cNvSpPr>
            <a:spLocks noGrp="1" noChangeArrowheads="1"/>
          </p:cNvSpPr>
          <p:nvPr>
            <p:ph type="body" idx="4294967295"/>
          </p:nvPr>
        </p:nvSpPr>
        <p:spPr>
          <a:xfrm>
            <a:off x="457200" y="1600200"/>
            <a:ext cx="7496175" cy="4530725"/>
          </a:xfrm>
          <a:noFill/>
        </p:spPr>
        <p:txBody>
          <a:bodyPr/>
          <a:lstStyle/>
          <a:p>
            <a:pPr>
              <a:buClr>
                <a:schemeClr val="tx1"/>
              </a:buClr>
              <a:buFont typeface="Arial" pitchFamily="34" charset="0"/>
              <a:buChar char="•"/>
            </a:pPr>
            <a:r>
              <a:rPr lang="en-US" sz="1800" dirty="0" smtClean="0">
                <a:effectLst/>
                <a:ea typeface="ＭＳ Ｐゴシック"/>
              </a:rPr>
              <a:t> </a:t>
            </a:r>
          </a:p>
          <a:p>
            <a:pPr>
              <a:buClr>
                <a:schemeClr val="tx1"/>
              </a:buClr>
              <a:buFont typeface="Arial" pitchFamily="34" charset="0"/>
              <a:buChar char="•"/>
            </a:pPr>
            <a:r>
              <a:rPr lang="en-US" sz="2600" dirty="0" smtClean="0">
                <a:effectLst/>
                <a:ea typeface="ＭＳ Ｐゴシック"/>
              </a:rPr>
              <a:t>A SANE is not a DNA expert. The SANE collects swabs and samples from which a DNA laboratory determines whether there is DNA present, and, if possible, to whom it belongs.</a:t>
            </a:r>
          </a:p>
        </p:txBody>
      </p:sp>
      <p:sp>
        <p:nvSpPr>
          <p:cNvPr id="6" name="Footer Placeholder 4"/>
          <p:cNvSpPr>
            <a:spLocks noGrp="1"/>
          </p:cNvSpPr>
          <p:nvPr>
            <p:ph type="ftr" sz="quarter" idx="11"/>
          </p:nvPr>
        </p:nvSpPr>
        <p:spPr>
          <a:xfrm>
            <a:off x="3359150" y="6199188"/>
            <a:ext cx="2895600" cy="457200"/>
          </a:xfrm>
        </p:spPr>
        <p:txBody>
          <a:bodyPr/>
          <a:lstStyle/>
          <a:p>
            <a:pPr>
              <a:defRPr/>
            </a:pPr>
            <a:r>
              <a:rPr lang="en-US" dirty="0" smtClean="0">
                <a:latin typeface="+mn-lt"/>
                <a:cs typeface="Arial" charset="0"/>
              </a:rPr>
              <a:t>Copyright © 2013 Legal Momentum</a:t>
            </a:r>
            <a:endParaRPr lang="en-US" dirty="0">
              <a:latin typeface="+mn-lt"/>
              <a:cs typeface="Arial"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p:cNvSpPr>
            <a:spLocks noGrp="1" noChangeArrowheads="1"/>
          </p:cNvSpPr>
          <p:nvPr>
            <p:ph type="sldNum" sz="quarter" idx="12"/>
          </p:nvPr>
        </p:nvSpPr>
        <p:spPr/>
        <p:txBody>
          <a:bodyPr/>
          <a:lstStyle/>
          <a:p>
            <a:pPr>
              <a:defRPr/>
            </a:pPr>
            <a:fld id="{E741F807-D7DF-45DE-95A7-6B59B22DB0A9}" type="slidenum">
              <a:rPr lang="en-US"/>
              <a:pPr>
                <a:defRPr/>
              </a:pPr>
              <a:t>82</a:t>
            </a:fld>
            <a:endParaRPr lang="en-US" dirty="0"/>
          </a:p>
        </p:txBody>
      </p:sp>
      <p:sp>
        <p:nvSpPr>
          <p:cNvPr id="4" name="Rectangle 41"/>
          <p:cNvSpPr txBox="1">
            <a:spLocks noGrp="1" noChangeArrowheads="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8627053C-2B29-4261-84A6-7B42DF89AEA8}" type="slidenum">
              <a:rPr lang="en-US" sz="1200">
                <a:solidFill>
                  <a:srgbClr val="FFFFFF"/>
                </a:solidFill>
                <a:latin typeface="+mn-lt"/>
                <a:cs typeface="Arial" charset="0"/>
              </a:rPr>
              <a:pPr algn="r" fontAlgn="auto">
                <a:spcBef>
                  <a:spcPts val="0"/>
                </a:spcBef>
                <a:spcAft>
                  <a:spcPts val="0"/>
                </a:spcAft>
                <a:defRPr/>
              </a:pPr>
              <a:t>82</a:t>
            </a:fld>
            <a:endParaRPr lang="en-US" sz="1200" dirty="0">
              <a:solidFill>
                <a:srgbClr val="FFFFFF"/>
              </a:solidFill>
              <a:latin typeface="+mn-lt"/>
              <a:cs typeface="Arial" charset="0"/>
            </a:endParaRPr>
          </a:p>
        </p:txBody>
      </p:sp>
      <p:sp>
        <p:nvSpPr>
          <p:cNvPr id="35844" name="Rectangle 2"/>
          <p:cNvSpPr>
            <a:spLocks noGrp="1" noChangeArrowheads="1"/>
          </p:cNvSpPr>
          <p:nvPr>
            <p:ph type="title" idx="4294967295"/>
          </p:nvPr>
        </p:nvSpPr>
        <p:spPr>
          <a:noFill/>
        </p:spPr>
        <p:txBody>
          <a:bodyPr/>
          <a:lstStyle/>
          <a:p>
            <a:r>
              <a:rPr lang="en-US" smtClean="0">
                <a:effectLst/>
                <a:ea typeface="ＭＳ Ｐゴシック"/>
              </a:rPr>
              <a:t>Drug-Facilitated Rape</a:t>
            </a:r>
          </a:p>
        </p:txBody>
      </p:sp>
      <p:sp>
        <p:nvSpPr>
          <p:cNvPr id="35845" name="Rectangle 3"/>
          <p:cNvSpPr>
            <a:spLocks noGrp="1" noChangeArrowheads="1"/>
          </p:cNvSpPr>
          <p:nvPr>
            <p:ph type="body" idx="4294967295"/>
          </p:nvPr>
        </p:nvSpPr>
        <p:spPr>
          <a:xfrm>
            <a:off x="457200" y="1600200"/>
            <a:ext cx="7627938" cy="4530725"/>
          </a:xfrm>
          <a:noFill/>
        </p:spPr>
        <p:txBody>
          <a:bodyPr/>
          <a:lstStyle/>
          <a:p>
            <a:pPr>
              <a:lnSpc>
                <a:spcPct val="90000"/>
              </a:lnSpc>
              <a:buClr>
                <a:schemeClr val="tx1"/>
              </a:buClr>
              <a:buFont typeface="Arial" pitchFamily="34" charset="0"/>
              <a:buChar char="•"/>
            </a:pPr>
            <a:r>
              <a:rPr lang="en-US" sz="2600" dirty="0" smtClean="0">
                <a:effectLst/>
                <a:ea typeface="ＭＳ Ｐゴシック"/>
              </a:rPr>
              <a:t>A SANE is not a toxicologist and cannot say whether a patient had drugs in her system.</a:t>
            </a:r>
          </a:p>
          <a:p>
            <a:pPr>
              <a:lnSpc>
                <a:spcPct val="90000"/>
              </a:lnSpc>
              <a:buClr>
                <a:schemeClr val="tx1"/>
              </a:buClr>
              <a:buFont typeface="Arial" pitchFamily="34" charset="0"/>
              <a:buChar char="•"/>
            </a:pPr>
            <a:endParaRPr lang="en-US" sz="1800" dirty="0" smtClean="0">
              <a:effectLst/>
              <a:ea typeface="ＭＳ Ｐゴシック"/>
            </a:endParaRPr>
          </a:p>
          <a:p>
            <a:pPr>
              <a:lnSpc>
                <a:spcPct val="90000"/>
              </a:lnSpc>
              <a:buClr>
                <a:schemeClr val="tx1"/>
              </a:buClr>
              <a:buFont typeface="Arial" pitchFamily="34" charset="0"/>
              <a:buChar char="•"/>
            </a:pPr>
            <a:r>
              <a:rPr lang="en-US" sz="2600" dirty="0" smtClean="0">
                <a:effectLst/>
                <a:ea typeface="ＭＳ Ｐゴシック"/>
              </a:rPr>
              <a:t>When drug-facilitated rape is suspected, SANE takes blood and urine samples, according to a protocol,  for a laboratory to analyze.</a:t>
            </a:r>
          </a:p>
          <a:p>
            <a:pPr>
              <a:lnSpc>
                <a:spcPct val="90000"/>
              </a:lnSpc>
              <a:buClr>
                <a:schemeClr val="tx1"/>
              </a:buClr>
              <a:buFont typeface="Arial" pitchFamily="34" charset="0"/>
              <a:buChar char="•"/>
            </a:pPr>
            <a:endParaRPr lang="en-US" sz="1800" dirty="0" smtClean="0">
              <a:effectLst/>
              <a:ea typeface="ＭＳ Ｐゴシック"/>
            </a:endParaRPr>
          </a:p>
          <a:p>
            <a:pPr>
              <a:lnSpc>
                <a:spcPct val="90000"/>
              </a:lnSpc>
              <a:buClr>
                <a:schemeClr val="tx1"/>
              </a:buClr>
              <a:buFont typeface="Arial" pitchFamily="34" charset="0"/>
              <a:buChar char="•"/>
            </a:pPr>
            <a:r>
              <a:rPr lang="en-US" sz="2600" dirty="0" smtClean="0">
                <a:effectLst/>
                <a:ea typeface="ＭＳ Ｐゴシック"/>
              </a:rPr>
              <a:t>SANE may testify as to aspects of medical forensic examination that led her to suspect drug-facilitated rape, take samples, and send them for analysis.</a:t>
            </a:r>
          </a:p>
        </p:txBody>
      </p:sp>
      <p:sp>
        <p:nvSpPr>
          <p:cNvPr id="6" name="Footer Placeholder 4"/>
          <p:cNvSpPr>
            <a:spLocks noGrp="1"/>
          </p:cNvSpPr>
          <p:nvPr>
            <p:ph type="ftr" sz="quarter" idx="11"/>
          </p:nvPr>
        </p:nvSpPr>
        <p:spPr>
          <a:xfrm>
            <a:off x="3219450" y="6130925"/>
            <a:ext cx="2895600" cy="457200"/>
          </a:xfrm>
        </p:spPr>
        <p:txBody>
          <a:bodyPr/>
          <a:lstStyle/>
          <a:p>
            <a:pPr>
              <a:defRPr/>
            </a:pPr>
            <a:r>
              <a:rPr lang="en-US" smtClean="0">
                <a:latin typeface="+mn-lt"/>
                <a:cs typeface="Arial" charset="0"/>
              </a:rPr>
              <a:t>Copyright © 2013 Legal Momentum</a:t>
            </a:r>
            <a:endParaRPr lang="en-US" dirty="0">
              <a:latin typeface="+mn-lt"/>
              <a:cs typeface="Arial"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p:cNvSpPr>
            <a:spLocks noGrp="1" noChangeArrowheads="1"/>
          </p:cNvSpPr>
          <p:nvPr>
            <p:ph type="sldNum" sz="quarter" idx="12"/>
          </p:nvPr>
        </p:nvSpPr>
        <p:spPr/>
        <p:txBody>
          <a:bodyPr/>
          <a:lstStyle/>
          <a:p>
            <a:pPr>
              <a:defRPr/>
            </a:pPr>
            <a:fld id="{708546F2-653E-4306-B2FE-51847D82E210}" type="slidenum">
              <a:rPr lang="en-US"/>
              <a:pPr>
                <a:defRPr/>
              </a:pPr>
              <a:t>83</a:t>
            </a:fld>
            <a:endParaRPr lang="en-US" dirty="0"/>
          </a:p>
        </p:txBody>
      </p:sp>
      <p:sp>
        <p:nvSpPr>
          <p:cNvPr id="4" name="Rectangle 41"/>
          <p:cNvSpPr txBox="1">
            <a:spLocks noGrp="1" noChangeArrowheads="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444AE4B5-7A77-4768-AB36-412FD3097586}" type="slidenum">
              <a:rPr lang="en-US" sz="1200">
                <a:solidFill>
                  <a:srgbClr val="FFFFFF"/>
                </a:solidFill>
                <a:latin typeface="+mn-lt"/>
                <a:cs typeface="Arial" charset="0"/>
              </a:rPr>
              <a:pPr algn="r" fontAlgn="auto">
                <a:spcBef>
                  <a:spcPts val="0"/>
                </a:spcBef>
                <a:spcAft>
                  <a:spcPts val="0"/>
                </a:spcAft>
                <a:defRPr/>
              </a:pPr>
              <a:t>83</a:t>
            </a:fld>
            <a:endParaRPr lang="en-US" sz="1200" dirty="0">
              <a:solidFill>
                <a:srgbClr val="FFFFFF"/>
              </a:solidFill>
              <a:latin typeface="+mn-lt"/>
              <a:cs typeface="Arial" charset="0"/>
            </a:endParaRPr>
          </a:p>
        </p:txBody>
      </p:sp>
      <p:sp>
        <p:nvSpPr>
          <p:cNvPr id="36868" name="Rectangle 2"/>
          <p:cNvSpPr>
            <a:spLocks noGrp="1" noChangeArrowheads="1"/>
          </p:cNvSpPr>
          <p:nvPr>
            <p:ph type="title" idx="4294967295"/>
          </p:nvPr>
        </p:nvSpPr>
        <p:spPr>
          <a:noFill/>
        </p:spPr>
        <p:txBody>
          <a:bodyPr/>
          <a:lstStyle/>
          <a:p>
            <a:r>
              <a:rPr lang="en-US" i="1" smtClean="0">
                <a:effectLst/>
                <a:ea typeface="ＭＳ Ｐゴシック"/>
              </a:rPr>
              <a:t>Bullcoming v. New Mexico</a:t>
            </a:r>
          </a:p>
        </p:txBody>
      </p:sp>
      <p:sp>
        <p:nvSpPr>
          <p:cNvPr id="36869" name="Rectangle 3"/>
          <p:cNvSpPr>
            <a:spLocks noGrp="1" noChangeArrowheads="1"/>
          </p:cNvSpPr>
          <p:nvPr>
            <p:ph type="body" idx="4294967295"/>
          </p:nvPr>
        </p:nvSpPr>
        <p:spPr>
          <a:xfrm>
            <a:off x="457200" y="1600200"/>
            <a:ext cx="8004175" cy="4530725"/>
          </a:xfrm>
          <a:noFill/>
        </p:spPr>
        <p:txBody>
          <a:bodyPr/>
          <a:lstStyle/>
          <a:p>
            <a:pPr>
              <a:buClr>
                <a:schemeClr val="tx1"/>
              </a:buClr>
              <a:buFont typeface="Arial" pitchFamily="34" charset="0"/>
              <a:buChar char="•"/>
            </a:pPr>
            <a:r>
              <a:rPr lang="en-US" sz="2600" dirty="0" smtClean="0">
                <a:effectLst/>
                <a:ea typeface="ＭＳ Ｐゴシック"/>
              </a:rPr>
              <a:t>U.S. Supreme Court has ruled that only the laboratory technician who performed the analysis can testify as to the findings.</a:t>
            </a:r>
          </a:p>
          <a:p>
            <a:pPr>
              <a:buClr>
                <a:schemeClr val="tx1"/>
              </a:buClr>
              <a:buFont typeface="Arial" pitchFamily="34" charset="0"/>
              <a:buChar char="•"/>
            </a:pPr>
            <a:endParaRPr lang="en-US" sz="2600" dirty="0" smtClean="0">
              <a:effectLst/>
              <a:ea typeface="ＭＳ Ｐゴシック"/>
            </a:endParaRPr>
          </a:p>
          <a:p>
            <a:pPr>
              <a:buClr>
                <a:schemeClr val="tx1"/>
              </a:buClr>
              <a:buFont typeface="Arial" pitchFamily="34" charset="0"/>
              <a:buChar char="•"/>
            </a:pPr>
            <a:r>
              <a:rPr lang="en-US" sz="2600" dirty="0" smtClean="0">
                <a:effectLst/>
                <a:ea typeface="ＭＳ Ｐゴシック"/>
              </a:rPr>
              <a:t>For a sexual assault case, this ruling applies to laboratory tests for DNA and for drugs used in drug-facilitated rapes.</a:t>
            </a:r>
          </a:p>
          <a:p>
            <a:endParaRPr lang="en-US" sz="2600" dirty="0" smtClean="0">
              <a:effectLst/>
              <a:ea typeface="ＭＳ Ｐゴシック"/>
            </a:endParaRPr>
          </a:p>
          <a:p>
            <a:endParaRPr lang="en-US" sz="2600" dirty="0" smtClean="0">
              <a:effectLst/>
              <a:ea typeface="ＭＳ Ｐゴシック"/>
            </a:endParaRPr>
          </a:p>
          <a:p>
            <a:pPr algn="r">
              <a:buFont typeface="Arial" pitchFamily="34" charset="0"/>
              <a:buNone/>
            </a:pPr>
            <a:r>
              <a:rPr lang="en-US" sz="1200" b="1" dirty="0" smtClean="0">
                <a:effectLst/>
                <a:ea typeface="ＭＳ Ｐゴシック"/>
              </a:rPr>
              <a:t>Source:</a:t>
            </a:r>
            <a:r>
              <a:rPr lang="en-US" sz="1200" dirty="0" smtClean="0">
                <a:effectLst/>
                <a:ea typeface="ＭＳ Ｐゴシック"/>
              </a:rPr>
              <a:t> </a:t>
            </a:r>
            <a:r>
              <a:rPr lang="en-US" sz="1200" i="1" dirty="0" err="1" smtClean="0">
                <a:effectLst/>
                <a:ea typeface="ＭＳ Ｐゴシック"/>
              </a:rPr>
              <a:t>Bullcoming</a:t>
            </a:r>
            <a:r>
              <a:rPr lang="en-US" sz="1200" i="1" dirty="0" smtClean="0">
                <a:effectLst/>
                <a:ea typeface="ＭＳ Ｐゴシック"/>
              </a:rPr>
              <a:t> v. New Mexico,</a:t>
            </a:r>
            <a:r>
              <a:rPr lang="en-US" sz="1200" dirty="0" smtClean="0">
                <a:effectLst/>
                <a:ea typeface="ＭＳ Ｐゴシック"/>
              </a:rPr>
              <a:t> 131 S. Ct. 2705  (2011). </a:t>
            </a:r>
          </a:p>
        </p:txBody>
      </p:sp>
      <p:sp>
        <p:nvSpPr>
          <p:cNvPr id="6" name="Footer Placeholder 4"/>
          <p:cNvSpPr>
            <a:spLocks noGrp="1"/>
          </p:cNvSpPr>
          <p:nvPr>
            <p:ph type="ftr" sz="quarter" idx="11"/>
          </p:nvPr>
        </p:nvSpPr>
        <p:spPr>
          <a:xfrm>
            <a:off x="3393621" y="6278563"/>
            <a:ext cx="2895600" cy="457200"/>
          </a:xfrm>
        </p:spPr>
        <p:txBody>
          <a:bodyPr/>
          <a:lstStyle/>
          <a:p>
            <a:pPr>
              <a:defRPr/>
            </a:pPr>
            <a:r>
              <a:rPr lang="en-US" smtClean="0">
                <a:latin typeface="+mn-lt"/>
                <a:cs typeface="Arial" charset="0"/>
              </a:rPr>
              <a:t>Copyright © 2013 Legal Momentum</a:t>
            </a:r>
            <a:endParaRPr lang="en-US" dirty="0">
              <a:latin typeface="+mn-lt"/>
              <a:cs typeface="Arial"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p:cNvSpPr>
            <a:spLocks noGrp="1" noChangeArrowheads="1"/>
          </p:cNvSpPr>
          <p:nvPr>
            <p:ph type="sldNum" sz="quarter" idx="12"/>
          </p:nvPr>
        </p:nvSpPr>
        <p:spPr/>
        <p:txBody>
          <a:bodyPr/>
          <a:lstStyle/>
          <a:p>
            <a:pPr>
              <a:defRPr/>
            </a:pPr>
            <a:fld id="{5D9FC90E-8FB0-40E8-A0E6-66FAC805865F}" type="slidenum">
              <a:rPr lang="en-US"/>
              <a:pPr>
                <a:defRPr/>
              </a:pPr>
              <a:t>84</a:t>
            </a:fld>
            <a:endParaRPr lang="en-US" dirty="0"/>
          </a:p>
        </p:txBody>
      </p:sp>
      <p:sp>
        <p:nvSpPr>
          <p:cNvPr id="4" name="Rectangle 41"/>
          <p:cNvSpPr txBox="1">
            <a:spLocks noGrp="1" noChangeArrowheads="1"/>
          </p:cNvSpPr>
          <p:nvPr/>
        </p:nvSpPr>
        <p:spPr bwMode="auto">
          <a:xfrm>
            <a:off x="7505700" y="6278563"/>
            <a:ext cx="1181100" cy="457200"/>
          </a:xfrm>
          <a:prstGeom prst="rect">
            <a:avLst/>
          </a:prstGeom>
          <a:noFill/>
          <a:ln>
            <a:miter lim="800000"/>
            <a:headEnd/>
            <a:tailEnd/>
          </a:ln>
        </p:spPr>
        <p:txBody>
          <a:bodyPr anchor="b"/>
          <a:lstStyle/>
          <a:p>
            <a:pPr algn="r" fontAlgn="auto">
              <a:spcBef>
                <a:spcPts val="0"/>
              </a:spcBef>
              <a:spcAft>
                <a:spcPts val="0"/>
              </a:spcAft>
              <a:defRPr/>
            </a:pPr>
            <a:fld id="{CBFC92EC-4863-423F-B3F6-383F122A254A}" type="slidenum">
              <a:rPr lang="en-US" sz="1200">
                <a:solidFill>
                  <a:srgbClr val="FFFFFF"/>
                </a:solidFill>
                <a:latin typeface="+mn-lt"/>
                <a:cs typeface="Arial" charset="0"/>
              </a:rPr>
              <a:pPr algn="r" fontAlgn="auto">
                <a:spcBef>
                  <a:spcPts val="0"/>
                </a:spcBef>
                <a:spcAft>
                  <a:spcPts val="0"/>
                </a:spcAft>
                <a:defRPr/>
              </a:pPr>
              <a:t>84</a:t>
            </a:fld>
            <a:endParaRPr lang="en-US" sz="1200" dirty="0">
              <a:solidFill>
                <a:srgbClr val="FFFFFF"/>
              </a:solidFill>
              <a:latin typeface="+mn-lt"/>
              <a:cs typeface="Arial" charset="0"/>
            </a:endParaRPr>
          </a:p>
        </p:txBody>
      </p:sp>
      <p:sp>
        <p:nvSpPr>
          <p:cNvPr id="37892" name="Rectangle 2"/>
          <p:cNvSpPr>
            <a:spLocks noGrp="1" noChangeArrowheads="1"/>
          </p:cNvSpPr>
          <p:nvPr>
            <p:ph type="title" idx="4294967295"/>
          </p:nvPr>
        </p:nvSpPr>
        <p:spPr>
          <a:noFill/>
        </p:spPr>
        <p:txBody>
          <a:bodyPr/>
          <a:lstStyle/>
          <a:p>
            <a:r>
              <a:rPr lang="en-US" i="1" smtClean="0">
                <a:effectLst/>
                <a:ea typeface="ＭＳ Ｐゴシック"/>
              </a:rPr>
              <a:t>Crawford v. Washington</a:t>
            </a:r>
          </a:p>
        </p:txBody>
      </p:sp>
      <p:sp>
        <p:nvSpPr>
          <p:cNvPr id="37893" name="Rectangle 3"/>
          <p:cNvSpPr>
            <a:spLocks noGrp="1" noChangeArrowheads="1"/>
          </p:cNvSpPr>
          <p:nvPr>
            <p:ph type="body" idx="4294967295"/>
          </p:nvPr>
        </p:nvSpPr>
        <p:spPr>
          <a:xfrm>
            <a:off x="457200" y="1600200"/>
            <a:ext cx="7699375" cy="4530725"/>
          </a:xfrm>
          <a:noFill/>
        </p:spPr>
        <p:txBody>
          <a:bodyPr/>
          <a:lstStyle/>
          <a:p>
            <a:pPr>
              <a:lnSpc>
                <a:spcPct val="90000"/>
              </a:lnSpc>
              <a:buClr>
                <a:schemeClr val="tx1"/>
              </a:buClr>
              <a:buFont typeface="Arial" pitchFamily="34" charset="0"/>
              <a:buChar char="•"/>
            </a:pPr>
            <a:r>
              <a:rPr lang="en-US" sz="2600" dirty="0" smtClean="0">
                <a:effectLst/>
                <a:ea typeface="ＭＳ Ｐゴシック"/>
              </a:rPr>
              <a:t>If the SANE’s patient is unavailable or unwilling to testify and be cross-examined at trial, may the SANE testify as to the patient’s account of the assault under the medical hearsay exception?</a:t>
            </a:r>
            <a:br>
              <a:rPr lang="en-US" sz="2600" dirty="0" smtClean="0">
                <a:effectLst/>
                <a:ea typeface="ＭＳ Ｐゴシック"/>
              </a:rPr>
            </a:br>
            <a:endParaRPr lang="en-US" sz="1800" dirty="0" smtClean="0">
              <a:effectLst/>
              <a:ea typeface="ＭＳ Ｐゴシック"/>
            </a:endParaRPr>
          </a:p>
          <a:p>
            <a:pPr>
              <a:lnSpc>
                <a:spcPct val="90000"/>
              </a:lnSpc>
              <a:buClr>
                <a:schemeClr val="tx1"/>
              </a:buClr>
              <a:buFont typeface="Arial" pitchFamily="34" charset="0"/>
              <a:buChar char="•"/>
            </a:pPr>
            <a:r>
              <a:rPr lang="en-US" sz="2600" i="1" dirty="0" smtClean="0">
                <a:effectLst/>
                <a:ea typeface="ＭＳ Ｐゴシック"/>
              </a:rPr>
              <a:t>Crawford v. Washington</a:t>
            </a:r>
            <a:r>
              <a:rPr lang="en-US" sz="2600" dirty="0" smtClean="0">
                <a:effectLst/>
                <a:ea typeface="ＭＳ Ｐゴシック"/>
              </a:rPr>
              <a:t>, 541 U.S. 36 (2004) and its progeny established rules for when such testimony is and is not permissible for Confrontation Clause purposes.</a:t>
            </a:r>
          </a:p>
        </p:txBody>
      </p:sp>
      <p:sp>
        <p:nvSpPr>
          <p:cNvPr id="7" name="Footer Placeholder 6"/>
          <p:cNvSpPr>
            <a:spLocks noGrp="1"/>
          </p:cNvSpPr>
          <p:nvPr>
            <p:ph type="ftr" sz="quarter" idx="11"/>
          </p:nvPr>
        </p:nvSpPr>
        <p:spPr/>
        <p:txBody>
          <a:bodyPr/>
          <a:lstStyle/>
          <a:p>
            <a:pPr>
              <a:defRPr/>
            </a:pPr>
            <a:r>
              <a:rPr lang="en-US" smtClean="0"/>
              <a:t>Copyright © 2013 Legal Momentum</a:t>
            </a:r>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3847"/>
            <a:ext cx="8229600" cy="1143000"/>
          </a:xfrm>
        </p:spPr>
        <p:txBody>
          <a:bodyPr/>
          <a:lstStyle/>
          <a:p>
            <a:r>
              <a:rPr lang="en-US" sz="5400" dirty="0">
                <a:effectLst/>
                <a:ea typeface="ＭＳ Ｐゴシック"/>
              </a:rPr>
              <a:t>Recommendations for Judges</a:t>
            </a:r>
            <a:endParaRPr lang="en-US" sz="5400" dirty="0"/>
          </a:p>
        </p:txBody>
      </p:sp>
      <p:sp>
        <p:nvSpPr>
          <p:cNvPr id="4" name="Slide Number Placeholder 3"/>
          <p:cNvSpPr>
            <a:spLocks noGrp="1"/>
          </p:cNvSpPr>
          <p:nvPr>
            <p:ph type="sldNum" sz="quarter" idx="12"/>
          </p:nvPr>
        </p:nvSpPr>
        <p:spPr/>
        <p:txBody>
          <a:bodyPr/>
          <a:lstStyle/>
          <a:p>
            <a:pPr>
              <a:defRPr/>
            </a:pPr>
            <a:fld id="{7E28BF5D-F7DE-4D80-9839-B4221ED7705D}" type="slidenum">
              <a:rPr lang="en-US" smtClean="0"/>
              <a:pPr>
                <a:defRPr/>
              </a:pPr>
              <a:t>85</a:t>
            </a:fld>
            <a:endParaRPr lang="en-US" dirty="0"/>
          </a:p>
        </p:txBody>
      </p:sp>
      <p:sp>
        <p:nvSpPr>
          <p:cNvPr id="5" name="Footer Placeholder 4"/>
          <p:cNvSpPr>
            <a:spLocks noGrp="1"/>
          </p:cNvSpPr>
          <p:nvPr>
            <p:ph type="ftr" sz="quarter" idx="11"/>
          </p:nvPr>
        </p:nvSpPr>
        <p:spPr/>
        <p:txBody>
          <a:bodyPr/>
          <a:lstStyle/>
          <a:p>
            <a:pPr>
              <a:defRPr/>
            </a:pPr>
            <a:r>
              <a:rPr lang="en-US" smtClean="0"/>
              <a:t>Copyright © 2013 Legal Momentum</a:t>
            </a:r>
            <a:endParaRPr lang="en-US" dirty="0"/>
          </a:p>
        </p:txBody>
      </p:sp>
    </p:spTree>
    <p:extLst>
      <p:ext uri="{BB962C8B-B14F-4D97-AF65-F5344CB8AC3E}">
        <p14:creationId xmlns:p14="http://schemas.microsoft.com/office/powerpoint/2010/main" xmlns="" val="24526103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6"/>
          <p:cNvSpPr>
            <a:spLocks noGrp="1"/>
          </p:cNvSpPr>
          <p:nvPr>
            <p:ph type="ctrTitle" idx="4294967295"/>
          </p:nvPr>
        </p:nvSpPr>
        <p:spPr>
          <a:xfrm>
            <a:off x="561975" y="134706"/>
            <a:ext cx="8124825" cy="962189"/>
          </a:xfrm>
          <a:noFill/>
        </p:spPr>
        <p:txBody>
          <a:bodyPr anchor="b" anchorCtr="1"/>
          <a:lstStyle/>
          <a:p>
            <a:r>
              <a:rPr lang="en-US" dirty="0" smtClean="0">
                <a:effectLst/>
                <a:ea typeface="ＭＳ Ｐゴシック"/>
              </a:rPr>
              <a:t>Recommendations for Judges</a:t>
            </a:r>
          </a:p>
        </p:txBody>
      </p:sp>
      <p:sp>
        <p:nvSpPr>
          <p:cNvPr id="6" name="Slide Number Placeholder 5"/>
          <p:cNvSpPr>
            <a:spLocks noGrp="1"/>
          </p:cNvSpPr>
          <p:nvPr>
            <p:ph type="sldNum" sz="quarter" idx="12"/>
          </p:nvPr>
        </p:nvSpPr>
        <p:spPr/>
        <p:txBody>
          <a:bodyPr/>
          <a:lstStyle/>
          <a:p>
            <a:pPr>
              <a:defRPr/>
            </a:pPr>
            <a:fld id="{7E28BF5D-F7DE-4D80-9839-B4221ED7705D}" type="slidenum">
              <a:rPr lang="en-US" smtClean="0"/>
              <a:pPr>
                <a:defRPr/>
              </a:pPr>
              <a:t>86</a:t>
            </a:fld>
            <a:endParaRPr lang="en-US" dirty="0"/>
          </a:p>
        </p:txBody>
      </p:sp>
      <p:sp>
        <p:nvSpPr>
          <p:cNvPr id="2" name="TextBox 1"/>
          <p:cNvSpPr txBox="1"/>
          <p:nvPr/>
        </p:nvSpPr>
        <p:spPr>
          <a:xfrm>
            <a:off x="561975" y="1154626"/>
            <a:ext cx="8307849" cy="2193790"/>
          </a:xfrm>
          <a:prstGeom prst="rect">
            <a:avLst/>
          </a:prstGeom>
          <a:noFill/>
        </p:spPr>
        <p:txBody>
          <a:bodyPr wrap="square" rtlCol="0">
            <a:spAutoFit/>
          </a:bodyPr>
          <a:lstStyle/>
          <a:p>
            <a:endParaRPr lang="en-US" dirty="0"/>
          </a:p>
        </p:txBody>
      </p:sp>
      <p:sp>
        <p:nvSpPr>
          <p:cNvPr id="3" name="Rectangle 2"/>
          <p:cNvSpPr/>
          <p:nvPr/>
        </p:nvSpPr>
        <p:spPr>
          <a:xfrm>
            <a:off x="561975" y="1751183"/>
            <a:ext cx="7807599" cy="1692771"/>
          </a:xfrm>
          <a:prstGeom prst="rect">
            <a:avLst/>
          </a:prstGeom>
        </p:spPr>
        <p:txBody>
          <a:bodyPr wrap="square">
            <a:spAutoFit/>
          </a:bodyPr>
          <a:lstStyle/>
          <a:p>
            <a:pPr marL="457200" indent="-457200">
              <a:buFont typeface="Arial"/>
              <a:buChar char="•"/>
            </a:pPr>
            <a:r>
              <a:rPr lang="en-US" sz="2600" dirty="0">
                <a:latin typeface="Tahoma"/>
                <a:cs typeface="Tahoma"/>
              </a:rPr>
              <a:t>When qualifying a SANE as a fact or expert </a:t>
            </a:r>
            <a:r>
              <a:rPr lang="en-US" sz="2600" dirty="0" smtClean="0">
                <a:latin typeface="Tahoma"/>
                <a:cs typeface="Tahoma"/>
              </a:rPr>
              <a:t>witness, </a:t>
            </a:r>
            <a:r>
              <a:rPr lang="en-US" sz="2600" dirty="0">
                <a:latin typeface="Tahoma"/>
                <a:cs typeface="Tahoma"/>
              </a:rPr>
              <a:t>allow time for a full presentation of her credentials</a:t>
            </a:r>
            <a:r>
              <a:rPr lang="en-US" sz="2600" dirty="0" smtClean="0">
                <a:latin typeface="Tahoma"/>
                <a:cs typeface="Tahoma"/>
              </a:rPr>
              <a:t>.</a:t>
            </a:r>
          </a:p>
          <a:p>
            <a:pPr marL="457200" indent="-457200">
              <a:buFont typeface="Arial"/>
              <a:buChar char="•"/>
            </a:pPr>
            <a:endParaRPr lang="en-US" sz="2600" dirty="0" smtClean="0">
              <a:latin typeface="Tahoma"/>
              <a:cs typeface="Tahoma"/>
            </a:endParaRPr>
          </a:p>
        </p:txBody>
      </p:sp>
      <p:sp>
        <p:nvSpPr>
          <p:cNvPr id="7" name="Footer Placeholder 6"/>
          <p:cNvSpPr>
            <a:spLocks noGrp="1"/>
          </p:cNvSpPr>
          <p:nvPr>
            <p:ph type="ftr" sz="quarter" idx="11"/>
          </p:nvPr>
        </p:nvSpPr>
        <p:spPr/>
        <p:txBody>
          <a:bodyPr/>
          <a:lstStyle/>
          <a:p>
            <a:pPr>
              <a:defRPr/>
            </a:pPr>
            <a:r>
              <a:rPr lang="en-US" smtClean="0"/>
              <a:t>Copyright © 2013 Legal Momentum</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8429"/>
            <a:ext cx="8229600" cy="1143000"/>
          </a:xfrm>
        </p:spPr>
        <p:txBody>
          <a:bodyPr/>
          <a:lstStyle/>
          <a:p>
            <a:r>
              <a:rPr lang="en-US" dirty="0">
                <a:effectLst/>
                <a:ea typeface="ＭＳ Ｐゴシック"/>
              </a:rPr>
              <a:t>Recommendations for Judges</a:t>
            </a:r>
            <a:endParaRPr lang="en-US" dirty="0"/>
          </a:p>
        </p:txBody>
      </p:sp>
      <p:sp>
        <p:nvSpPr>
          <p:cNvPr id="3" name="Content Placeholder 2"/>
          <p:cNvSpPr>
            <a:spLocks noGrp="1"/>
          </p:cNvSpPr>
          <p:nvPr>
            <p:ph idx="1"/>
          </p:nvPr>
        </p:nvSpPr>
        <p:spPr>
          <a:xfrm>
            <a:off x="457200" y="1191429"/>
            <a:ext cx="8229600" cy="4530725"/>
          </a:xfrm>
        </p:spPr>
        <p:txBody>
          <a:bodyPr/>
          <a:lstStyle/>
          <a:p>
            <a:pPr marL="285750" indent="-285750">
              <a:buFont typeface="Arial"/>
              <a:buChar char="•"/>
            </a:pPr>
            <a:r>
              <a:rPr lang="en-US" sz="2600" dirty="0">
                <a:effectLst/>
                <a:ea typeface="+mn-ea"/>
              </a:rPr>
              <a:t>Permit</a:t>
            </a:r>
            <a:r>
              <a:rPr lang="en-US" sz="2600" dirty="0">
                <a:solidFill>
                  <a:srgbClr val="FFFFFF"/>
                </a:solidFill>
                <a:latin typeface="Tahoma"/>
                <a:cs typeface="Tahoma"/>
              </a:rPr>
              <a:t> </a:t>
            </a:r>
            <a:r>
              <a:rPr lang="en-US" sz="2600" dirty="0">
                <a:effectLst/>
                <a:ea typeface="+mn-ea"/>
              </a:rPr>
              <a:t>expert testimony to clarify the meaning of findings from the medical forensic sexual assault examination</a:t>
            </a:r>
            <a:r>
              <a:rPr lang="en-US" sz="2600" dirty="0" smtClean="0">
                <a:effectLst/>
                <a:ea typeface="+mn-ea"/>
              </a:rPr>
              <a:t>.</a:t>
            </a:r>
          </a:p>
          <a:p>
            <a:pPr marL="285750" indent="-285750">
              <a:buFont typeface="Arial"/>
              <a:buChar char="•"/>
            </a:pPr>
            <a:endParaRPr lang="en-US" sz="1800" dirty="0">
              <a:effectLst/>
              <a:ea typeface="+mn-ea"/>
            </a:endParaRPr>
          </a:p>
          <a:p>
            <a:pPr marL="857250" lvl="1" indent="-457200">
              <a:buFont typeface="Arial"/>
              <a:buChar char="•"/>
            </a:pPr>
            <a:r>
              <a:rPr lang="en-US" sz="2200" dirty="0">
                <a:effectLst/>
              </a:rPr>
              <a:t>E.g</a:t>
            </a:r>
            <a:r>
              <a:rPr lang="en-US" sz="2200" dirty="0" smtClean="0">
                <a:effectLst/>
              </a:rPr>
              <a:t>.,</a:t>
            </a:r>
            <a:r>
              <a:rPr lang="en-US" sz="2200" dirty="0">
                <a:effectLst/>
              </a:rPr>
              <a:t>  Is it common for </a:t>
            </a:r>
            <a:r>
              <a:rPr lang="en-US" sz="2200" dirty="0" smtClean="0">
                <a:effectLst/>
              </a:rPr>
              <a:t>a sexual </a:t>
            </a:r>
            <a:r>
              <a:rPr lang="en-US" sz="2200" dirty="0">
                <a:effectLst/>
              </a:rPr>
              <a:t>assault patient's demeanor during the examination to be emotionless ?</a:t>
            </a:r>
          </a:p>
          <a:p>
            <a:pPr marL="857250" lvl="1" indent="-457200">
              <a:buFont typeface="Arial"/>
              <a:buChar char="•"/>
            </a:pPr>
            <a:endParaRPr lang="en-US" sz="1800" dirty="0">
              <a:effectLst/>
            </a:endParaRPr>
          </a:p>
          <a:p>
            <a:pPr marL="857250" lvl="1" indent="-457200">
              <a:buFont typeface="Arial"/>
              <a:buChar char="•"/>
            </a:pPr>
            <a:r>
              <a:rPr lang="en-US" sz="2200" dirty="0">
                <a:effectLst/>
              </a:rPr>
              <a:t>Did the fact that the patient had no genital injuries mean that there was no sexual assault?</a:t>
            </a:r>
          </a:p>
          <a:p>
            <a:pPr marL="285750" indent="-285750">
              <a:buFont typeface="Arial"/>
              <a:buChar char="•"/>
            </a:pPr>
            <a:endParaRPr lang="en-US" sz="2600" dirty="0">
              <a:cs typeface="Tahoma"/>
            </a:endParaRPr>
          </a:p>
          <a:p>
            <a:endParaRPr lang="en-US" sz="2600" dirty="0"/>
          </a:p>
        </p:txBody>
      </p:sp>
      <p:sp>
        <p:nvSpPr>
          <p:cNvPr id="5" name="Slide Number Placeholder 4"/>
          <p:cNvSpPr>
            <a:spLocks noGrp="1"/>
          </p:cNvSpPr>
          <p:nvPr>
            <p:ph type="sldNum" sz="quarter" idx="12"/>
          </p:nvPr>
        </p:nvSpPr>
        <p:spPr/>
        <p:txBody>
          <a:bodyPr/>
          <a:lstStyle/>
          <a:p>
            <a:pPr>
              <a:defRPr/>
            </a:pPr>
            <a:fld id="{7E28BF5D-F7DE-4D80-9839-B4221ED7705D}" type="slidenum">
              <a:rPr lang="en-US" smtClean="0"/>
              <a:pPr>
                <a:defRPr/>
              </a:pPr>
              <a:t>87</a:t>
            </a:fld>
            <a:endParaRPr lang="en-US" dirty="0"/>
          </a:p>
        </p:txBody>
      </p:sp>
      <p:sp>
        <p:nvSpPr>
          <p:cNvPr id="7" name="Footer Placeholder 6"/>
          <p:cNvSpPr>
            <a:spLocks noGrp="1"/>
          </p:cNvSpPr>
          <p:nvPr>
            <p:ph type="ftr" sz="quarter" idx="11"/>
          </p:nvPr>
        </p:nvSpPr>
        <p:spPr/>
        <p:txBody>
          <a:bodyPr/>
          <a:lstStyle/>
          <a:p>
            <a:pPr>
              <a:defRPr/>
            </a:pPr>
            <a:r>
              <a:rPr lang="en-US" smtClean="0"/>
              <a:t>Copyright © 2013 Legal Momentum</a:t>
            </a:r>
            <a:endParaRPr lang="en-US" dirty="0"/>
          </a:p>
        </p:txBody>
      </p:sp>
    </p:spTree>
    <p:extLst>
      <p:ext uri="{BB962C8B-B14F-4D97-AF65-F5344CB8AC3E}">
        <p14:creationId xmlns:p14="http://schemas.microsoft.com/office/powerpoint/2010/main" xmlns="" val="22805732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229600" cy="1143000"/>
          </a:xfrm>
        </p:spPr>
        <p:txBody>
          <a:bodyPr/>
          <a:lstStyle/>
          <a:p>
            <a:r>
              <a:rPr lang="en-US" dirty="0">
                <a:effectLst/>
                <a:ea typeface="ＭＳ Ｐゴシック"/>
              </a:rPr>
              <a:t>Recommendations for Judges</a:t>
            </a:r>
            <a:endParaRPr lang="en-US" dirty="0"/>
          </a:p>
        </p:txBody>
      </p:sp>
      <p:sp>
        <p:nvSpPr>
          <p:cNvPr id="3" name="Content Placeholder 2"/>
          <p:cNvSpPr>
            <a:spLocks noGrp="1"/>
          </p:cNvSpPr>
          <p:nvPr>
            <p:ph idx="1"/>
          </p:nvPr>
        </p:nvSpPr>
        <p:spPr>
          <a:xfrm>
            <a:off x="342900" y="1143000"/>
            <a:ext cx="8229600" cy="4530725"/>
          </a:xfrm>
        </p:spPr>
        <p:txBody>
          <a:bodyPr/>
          <a:lstStyle/>
          <a:p>
            <a:r>
              <a:rPr lang="en-US" dirty="0">
                <a:effectLst/>
              </a:rPr>
              <a:t>Protect Victim </a:t>
            </a:r>
            <a:r>
              <a:rPr lang="en-US" dirty="0" smtClean="0">
                <a:effectLst/>
              </a:rPr>
              <a:t>Privacy: </a:t>
            </a:r>
          </a:p>
          <a:p>
            <a:endParaRPr lang="en-US" sz="1800" dirty="0" smtClean="0"/>
          </a:p>
          <a:p>
            <a:r>
              <a:rPr lang="en-US" sz="2600" dirty="0" smtClean="0">
                <a:effectLst/>
              </a:rPr>
              <a:t>Maintain </a:t>
            </a:r>
            <a:r>
              <a:rPr lang="en-US" sz="2600" dirty="0">
                <a:effectLst/>
              </a:rPr>
              <a:t>confidentiality of medical history developed during the medical forensic sexual assault examination that is not relevant to the </a:t>
            </a:r>
            <a:r>
              <a:rPr lang="en-US" sz="2600" dirty="0" smtClean="0">
                <a:effectLst/>
              </a:rPr>
              <a:t>case</a:t>
            </a:r>
          </a:p>
          <a:p>
            <a:endParaRPr lang="en-US" sz="1800" dirty="0" smtClean="0">
              <a:effectLst/>
            </a:endParaRPr>
          </a:p>
          <a:p>
            <a:pPr lvl="1"/>
            <a:r>
              <a:rPr lang="en-US" sz="2200" dirty="0" smtClean="0">
                <a:effectLst/>
              </a:rPr>
              <a:t>E.g</a:t>
            </a:r>
            <a:r>
              <a:rPr lang="en-US" sz="2200" dirty="0">
                <a:effectLst/>
              </a:rPr>
              <a:t>., breast cancer</a:t>
            </a:r>
            <a:r>
              <a:rPr lang="en-US" sz="2200" dirty="0" smtClean="0">
                <a:effectLst/>
              </a:rPr>
              <a:t>, prior pregnancies, miscarriages, abortions, venereal infections, drug and alcohol abuse, HIV status, prior sexual assaults</a:t>
            </a:r>
            <a:endParaRPr lang="en-US" sz="2200" dirty="0">
              <a:effectLst/>
            </a:endParaRPr>
          </a:p>
        </p:txBody>
      </p:sp>
      <p:sp>
        <p:nvSpPr>
          <p:cNvPr id="5" name="Slide Number Placeholder 4"/>
          <p:cNvSpPr>
            <a:spLocks noGrp="1"/>
          </p:cNvSpPr>
          <p:nvPr>
            <p:ph type="sldNum" sz="quarter" idx="12"/>
          </p:nvPr>
        </p:nvSpPr>
        <p:spPr/>
        <p:txBody>
          <a:bodyPr/>
          <a:lstStyle/>
          <a:p>
            <a:pPr>
              <a:defRPr/>
            </a:pPr>
            <a:fld id="{7E28BF5D-F7DE-4D80-9839-B4221ED7705D}" type="slidenum">
              <a:rPr lang="en-US" smtClean="0"/>
              <a:pPr>
                <a:defRPr/>
              </a:pPr>
              <a:t>88</a:t>
            </a:fld>
            <a:endParaRPr lang="en-US" dirty="0"/>
          </a:p>
        </p:txBody>
      </p:sp>
      <p:sp>
        <p:nvSpPr>
          <p:cNvPr id="7" name="Footer Placeholder 6"/>
          <p:cNvSpPr>
            <a:spLocks noGrp="1"/>
          </p:cNvSpPr>
          <p:nvPr>
            <p:ph type="ftr" sz="quarter" idx="11"/>
          </p:nvPr>
        </p:nvSpPr>
        <p:spPr/>
        <p:txBody>
          <a:bodyPr/>
          <a:lstStyle/>
          <a:p>
            <a:pPr>
              <a:defRPr/>
            </a:pPr>
            <a:r>
              <a:rPr lang="en-US" smtClean="0"/>
              <a:t>Copyright © 2013 Legal Momentum</a:t>
            </a:r>
            <a:endParaRPr lang="en-US" dirty="0"/>
          </a:p>
        </p:txBody>
      </p:sp>
    </p:spTree>
    <p:extLst>
      <p:ext uri="{BB962C8B-B14F-4D97-AF65-F5344CB8AC3E}">
        <p14:creationId xmlns:p14="http://schemas.microsoft.com/office/powerpoint/2010/main" xmlns="" val="19823460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ea typeface="ＭＳ Ｐゴシック"/>
              </a:rPr>
              <a:t>Recommendations for Judges</a:t>
            </a:r>
            <a:endParaRPr lang="en-US" dirty="0"/>
          </a:p>
        </p:txBody>
      </p:sp>
      <p:sp>
        <p:nvSpPr>
          <p:cNvPr id="5" name="Slide Number Placeholder 4"/>
          <p:cNvSpPr>
            <a:spLocks noGrp="1"/>
          </p:cNvSpPr>
          <p:nvPr>
            <p:ph type="sldNum" sz="quarter" idx="12"/>
          </p:nvPr>
        </p:nvSpPr>
        <p:spPr/>
        <p:txBody>
          <a:bodyPr/>
          <a:lstStyle/>
          <a:p>
            <a:pPr>
              <a:defRPr/>
            </a:pPr>
            <a:fld id="{7E28BF5D-F7DE-4D80-9839-B4221ED7705D}" type="slidenum">
              <a:rPr lang="en-US" smtClean="0"/>
              <a:pPr>
                <a:defRPr/>
              </a:pPr>
              <a:t>89</a:t>
            </a:fld>
            <a:endParaRPr lang="en-US" dirty="0"/>
          </a:p>
        </p:txBody>
      </p:sp>
      <p:sp>
        <p:nvSpPr>
          <p:cNvPr id="3" name="Content Placeholder 2"/>
          <p:cNvSpPr>
            <a:spLocks noGrp="1"/>
          </p:cNvSpPr>
          <p:nvPr>
            <p:ph idx="1"/>
          </p:nvPr>
        </p:nvSpPr>
        <p:spPr>
          <a:xfrm>
            <a:off x="457200" y="1600200"/>
            <a:ext cx="8229600" cy="4530725"/>
          </a:xfrm>
        </p:spPr>
        <p:txBody>
          <a:bodyPr>
            <a:scene3d>
              <a:camera prst="orthographicFront"/>
              <a:lightRig rig="glow" dir="t">
                <a:rot lat="0" lon="0" rev="3600000"/>
              </a:lightRig>
            </a:scene3d>
            <a:sp3d prstMaterial="softEdge">
              <a:bevelT w="29210" h="16510"/>
              <a:contourClr>
                <a:schemeClr val="accent4">
                  <a:alpha val="95000"/>
                </a:schemeClr>
              </a:contourClr>
            </a:sp3d>
          </a:bodyPr>
          <a:lstStyle/>
          <a:p>
            <a:r>
              <a:rPr lang="en-US" dirty="0">
                <a:effectLst/>
              </a:rPr>
              <a:t>Protect Victim </a:t>
            </a:r>
            <a:r>
              <a:rPr lang="en-US" dirty="0" smtClean="0">
                <a:effectLst/>
              </a:rPr>
              <a:t>Privacy</a:t>
            </a:r>
            <a:r>
              <a:rPr lang="en-US" sz="2600" dirty="0" smtClean="0">
                <a:effectLst/>
              </a:rPr>
              <a:t>:</a:t>
            </a:r>
          </a:p>
          <a:p>
            <a:endParaRPr lang="en-US" sz="1800" dirty="0" smtClean="0">
              <a:effectLst/>
            </a:endParaRPr>
          </a:p>
          <a:p>
            <a:r>
              <a:rPr lang="en-US" sz="2600" dirty="0" smtClean="0">
                <a:ln>
                  <a:prstDash val="solid"/>
                </a:ln>
                <a:solidFill>
                  <a:srgbClr val="FFFFFF"/>
                </a:solidFill>
                <a:effectLst/>
              </a:rPr>
              <a:t>Enforce </a:t>
            </a:r>
            <a:r>
              <a:rPr lang="en-US" sz="2600" dirty="0">
                <a:ln>
                  <a:prstDash val="solid"/>
                </a:ln>
                <a:solidFill>
                  <a:srgbClr val="FFFFFF"/>
                </a:solidFill>
                <a:effectLst/>
              </a:rPr>
              <a:t>the Rape Shield </a:t>
            </a:r>
            <a:r>
              <a:rPr lang="en-US" sz="2600" dirty="0" smtClean="0">
                <a:ln>
                  <a:prstDash val="solid"/>
                </a:ln>
                <a:solidFill>
                  <a:srgbClr val="FFFFFF"/>
                </a:solidFill>
                <a:effectLst/>
              </a:rPr>
              <a:t>Law</a:t>
            </a:r>
          </a:p>
          <a:p>
            <a:endParaRPr lang="en-US" sz="1800" dirty="0" smtClean="0">
              <a:ln>
                <a:prstDash val="solid"/>
              </a:ln>
              <a:solidFill>
                <a:srgbClr val="FFFFFF"/>
              </a:solidFill>
              <a:effectLst/>
            </a:endParaRPr>
          </a:p>
          <a:p>
            <a:pPr lvl="1"/>
            <a:r>
              <a:rPr lang="en-US" sz="2200" dirty="0" smtClean="0">
                <a:ln>
                  <a:prstDash val="solid"/>
                </a:ln>
                <a:solidFill>
                  <a:srgbClr val="FFFFFF"/>
                </a:solidFill>
                <a:effectLst/>
              </a:rPr>
              <a:t>If </a:t>
            </a:r>
            <a:r>
              <a:rPr lang="en-US" sz="2200" dirty="0">
                <a:ln>
                  <a:prstDash val="solid"/>
                </a:ln>
                <a:solidFill>
                  <a:srgbClr val="FFFFFF"/>
                </a:solidFill>
                <a:effectLst/>
              </a:rPr>
              <a:t>defendant seeks patient's medical history to show that someone else was the source of semen, injury, or pregnancy, require an offer of proof as to why the defendant believes this to be the case, review medical record </a:t>
            </a:r>
            <a:r>
              <a:rPr lang="en-US" sz="2200" i="1" dirty="0">
                <a:ln>
                  <a:prstDash val="solid"/>
                </a:ln>
                <a:solidFill>
                  <a:srgbClr val="FFFFFF"/>
                </a:solidFill>
                <a:effectLst/>
              </a:rPr>
              <a:t>in camera, </a:t>
            </a:r>
            <a:r>
              <a:rPr lang="en-US" sz="2200" dirty="0" smtClean="0">
                <a:ln>
                  <a:prstDash val="solid"/>
                </a:ln>
                <a:solidFill>
                  <a:srgbClr val="FFFFFF"/>
                </a:solidFill>
                <a:effectLst/>
              </a:rPr>
              <a:t>and, </a:t>
            </a:r>
            <a:r>
              <a:rPr lang="en-US" sz="2200" dirty="0">
                <a:ln>
                  <a:prstDash val="solid"/>
                </a:ln>
                <a:solidFill>
                  <a:srgbClr val="FFFFFF"/>
                </a:solidFill>
                <a:effectLst/>
              </a:rPr>
              <a:t>if appropriate, release only the information relevant to this issue.</a:t>
            </a:r>
          </a:p>
          <a:p>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7" name="Footer Placeholder 6"/>
          <p:cNvSpPr>
            <a:spLocks noGrp="1"/>
          </p:cNvSpPr>
          <p:nvPr>
            <p:ph type="ftr" sz="quarter" idx="11"/>
          </p:nvPr>
        </p:nvSpPr>
        <p:spPr/>
        <p:txBody>
          <a:bodyPr/>
          <a:lstStyle/>
          <a:p>
            <a:pPr>
              <a:defRPr/>
            </a:pPr>
            <a:r>
              <a:rPr lang="en-US" smtClean="0"/>
              <a:t>Copyright © 2013 Legal Momentum</a:t>
            </a:r>
            <a:endParaRPr lang="en-US" dirty="0"/>
          </a:p>
        </p:txBody>
      </p:sp>
    </p:spTree>
    <p:extLst>
      <p:ext uri="{BB962C8B-B14F-4D97-AF65-F5344CB8AC3E}">
        <p14:creationId xmlns:p14="http://schemas.microsoft.com/office/powerpoint/2010/main" xmlns="" val="155901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342900" y="268288"/>
            <a:ext cx="8229600" cy="1143000"/>
          </a:xfrm>
          <a:noFill/>
        </p:spPr>
        <p:txBody>
          <a:bodyPr/>
          <a:lstStyle/>
          <a:p>
            <a:r>
              <a:rPr lang="en-US" smtClean="0">
                <a:effectLst/>
                <a:ea typeface="ＭＳ Ｐゴシック"/>
              </a:rPr>
              <a:t>SANE Training</a:t>
            </a:r>
          </a:p>
        </p:txBody>
      </p:sp>
      <p:sp>
        <p:nvSpPr>
          <p:cNvPr id="3" name="Content Placeholder 2"/>
          <p:cNvSpPr>
            <a:spLocks noGrp="1"/>
          </p:cNvSpPr>
          <p:nvPr>
            <p:ph idx="4294967295"/>
          </p:nvPr>
        </p:nvSpPr>
        <p:spPr>
          <a:xfrm>
            <a:off x="457200" y="1770064"/>
            <a:ext cx="8458200" cy="4530725"/>
          </a:xfrm>
        </p:spPr>
        <p:txBody>
          <a:bodyPr/>
          <a:lstStyle/>
          <a:p>
            <a:pPr lvl="1">
              <a:buFont typeface="Arial" pitchFamily="34" charset="0"/>
              <a:buChar char="•"/>
              <a:defRPr/>
            </a:pPr>
            <a:r>
              <a:rPr lang="en-US" sz="2600" dirty="0" smtClean="0">
                <a:effectLst/>
              </a:rPr>
              <a:t>Includes rigorous, specialized classroom and clinical components</a:t>
            </a:r>
            <a:br>
              <a:rPr lang="en-US" sz="2600" dirty="0" smtClean="0">
                <a:effectLst/>
              </a:rPr>
            </a:br>
            <a:endParaRPr lang="en-US" sz="1800" dirty="0" smtClean="0">
              <a:effectLst/>
            </a:endParaRPr>
          </a:p>
          <a:p>
            <a:pPr lvl="1">
              <a:buFont typeface="Arial" pitchFamily="34" charset="0"/>
              <a:buChar char="•"/>
              <a:defRPr/>
            </a:pPr>
            <a:r>
              <a:rPr lang="en-US" sz="2600" dirty="0" smtClean="0">
                <a:effectLst/>
              </a:rPr>
              <a:t>40 hours of classroom training based on guidelines developed by the International Association of Forensic Nurses (IAFN)</a:t>
            </a:r>
            <a:br>
              <a:rPr lang="en-US" sz="2600" dirty="0" smtClean="0">
                <a:effectLst/>
              </a:rPr>
            </a:br>
            <a:endParaRPr lang="en-US" sz="1800" dirty="0" smtClean="0">
              <a:effectLst/>
            </a:endParaRPr>
          </a:p>
          <a:p>
            <a:pPr lvl="1">
              <a:buFont typeface="Arial" pitchFamily="34" charset="0"/>
              <a:buChar char="•"/>
              <a:defRPr/>
            </a:pPr>
            <a:r>
              <a:rPr lang="en-US" sz="2600" dirty="0" smtClean="0">
                <a:effectLst/>
              </a:rPr>
              <a:t>40-96 hours of clinical training under supervision of an experienced SANE to gain proficiency in performing the medical forensic sexual assault examination</a:t>
            </a:r>
            <a:endParaRPr lang="en-US" dirty="0" smtClean="0"/>
          </a:p>
        </p:txBody>
      </p:sp>
      <p:sp>
        <p:nvSpPr>
          <p:cNvPr id="18435" name="Date Placeholder 3"/>
          <p:cNvSpPr txBox="1">
            <a:spLocks noGrp="1"/>
          </p:cNvSpPr>
          <p:nvPr/>
        </p:nvSpPr>
        <p:spPr bwMode="auto">
          <a:xfrm>
            <a:off x="2352677" y="6278563"/>
            <a:ext cx="1152525" cy="457200"/>
          </a:xfrm>
          <a:prstGeom prst="rect">
            <a:avLst/>
          </a:prstGeom>
          <a:noFill/>
          <a:ln>
            <a:miter lim="800000"/>
            <a:headEnd/>
            <a:tailEnd/>
          </a:ln>
        </p:spPr>
        <p:txBody>
          <a:bodyPr/>
          <a:lstStyle/>
          <a:p>
            <a:pPr>
              <a:defRPr/>
            </a:pPr>
            <a:endParaRPr lang="en-US">
              <a:solidFill>
                <a:srgbClr val="FFFFFF"/>
              </a:solidFill>
              <a:latin typeface="+mn-lt"/>
              <a:cs typeface="+mn-cs"/>
            </a:endParaRPr>
          </a:p>
        </p:txBody>
      </p:sp>
      <p:sp>
        <p:nvSpPr>
          <p:cNvPr id="18437" name="Slide Number Placeholder 5"/>
          <p:cNvSpPr txBox="1">
            <a:spLocks noGrp="1"/>
          </p:cNvSpPr>
          <p:nvPr/>
        </p:nvSpPr>
        <p:spPr bwMode="auto">
          <a:xfrm>
            <a:off x="7505700" y="6278563"/>
            <a:ext cx="1181100" cy="457200"/>
          </a:xfrm>
          <a:prstGeom prst="rect">
            <a:avLst/>
          </a:prstGeom>
          <a:noFill/>
          <a:ln>
            <a:miter lim="800000"/>
            <a:headEnd/>
            <a:tailEnd/>
          </a:ln>
        </p:spPr>
        <p:txBody>
          <a:bodyPr anchor="b"/>
          <a:lstStyle/>
          <a:p>
            <a:pPr algn="r">
              <a:defRPr/>
            </a:pPr>
            <a:fld id="{C75A3FCA-0E7A-41E9-8D82-E9C3B81AA82D}" type="slidenum">
              <a:rPr lang="en-US" sz="1200">
                <a:solidFill>
                  <a:srgbClr val="FFFFFF"/>
                </a:solidFill>
                <a:latin typeface="+mn-lt"/>
                <a:cs typeface="Arial" charset="0"/>
              </a:rPr>
              <a:pPr algn="r">
                <a:defRPr/>
              </a:pPr>
              <a:t>9</a:t>
            </a:fld>
            <a:endParaRPr lang="en-US" sz="1200">
              <a:solidFill>
                <a:srgbClr val="FFFFFF"/>
              </a:solidFill>
              <a:latin typeface="+mn-lt"/>
              <a:cs typeface="Arial" charset="0"/>
            </a:endParaRPr>
          </a:p>
        </p:txBody>
      </p:sp>
      <p:sp>
        <p:nvSpPr>
          <p:cNvPr id="8" name="Slide Number Placeholder 7"/>
          <p:cNvSpPr>
            <a:spLocks noGrp="1"/>
          </p:cNvSpPr>
          <p:nvPr>
            <p:ph type="sldNum" sz="quarter" idx="12"/>
          </p:nvPr>
        </p:nvSpPr>
        <p:spPr/>
        <p:txBody>
          <a:bodyPr/>
          <a:lstStyle/>
          <a:p>
            <a:pPr>
              <a:defRPr/>
            </a:pPr>
            <a:fld id="{7E28BF5D-F7DE-4D80-9839-B4221ED7705D}" type="slidenum">
              <a:rPr lang="en-US" smtClean="0"/>
              <a:pPr>
                <a:defRPr/>
              </a:pPr>
              <a:t>9</a:t>
            </a:fld>
            <a:endParaRPr lang="en-US" dirty="0"/>
          </a:p>
        </p:txBody>
      </p:sp>
      <p:sp>
        <p:nvSpPr>
          <p:cNvPr id="2" name="Footer Placeholder 1"/>
          <p:cNvSpPr>
            <a:spLocks noGrp="1"/>
          </p:cNvSpPr>
          <p:nvPr>
            <p:ph type="ftr" sz="quarter" idx="11"/>
          </p:nvPr>
        </p:nvSpPr>
        <p:spPr/>
        <p:txBody>
          <a:bodyPr/>
          <a:lstStyle/>
          <a:p>
            <a:pPr>
              <a:defRPr/>
            </a:pPr>
            <a:r>
              <a:rPr lang="en-US" smtClean="0"/>
              <a:t>Copyright © 2013 Legal Momentum </a:t>
            </a:r>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3837"/>
            <a:ext cx="8229600" cy="1143000"/>
          </a:xfrm>
        </p:spPr>
        <p:txBody>
          <a:bodyPr/>
          <a:lstStyle/>
          <a:p>
            <a:r>
              <a:rPr lang="en-US" dirty="0">
                <a:effectLst/>
                <a:ea typeface="ＭＳ Ｐゴシック"/>
              </a:rPr>
              <a:t>Recommendations for Judges</a:t>
            </a:r>
            <a:endParaRPr lang="en-US" dirty="0"/>
          </a:p>
        </p:txBody>
      </p:sp>
      <p:sp>
        <p:nvSpPr>
          <p:cNvPr id="3" name="Content Placeholder 2"/>
          <p:cNvSpPr>
            <a:spLocks noGrp="1"/>
          </p:cNvSpPr>
          <p:nvPr>
            <p:ph idx="1"/>
          </p:nvPr>
        </p:nvSpPr>
        <p:spPr/>
        <p:txBody>
          <a:bodyPr/>
          <a:lstStyle/>
          <a:p>
            <a:r>
              <a:rPr lang="en-US" dirty="0">
                <a:effectLst/>
              </a:rPr>
              <a:t>Protect Victim </a:t>
            </a:r>
            <a:r>
              <a:rPr lang="en-US" dirty="0" smtClean="0">
                <a:effectLst/>
              </a:rPr>
              <a:t>Privacy:</a:t>
            </a:r>
          </a:p>
          <a:p>
            <a:endParaRPr lang="en-US" sz="1800" dirty="0">
              <a:effectLst/>
            </a:endParaRPr>
          </a:p>
          <a:p>
            <a:pPr lvl="1">
              <a:buFont typeface="Arial"/>
              <a:buChar char="•"/>
            </a:pPr>
            <a:r>
              <a:rPr lang="en-US" sz="2600" dirty="0">
                <a:effectLst/>
              </a:rPr>
              <a:t>Limit pre-trial access to sensitive photographs, </a:t>
            </a:r>
            <a:r>
              <a:rPr lang="en-US" sz="2600" dirty="0" smtClean="0">
                <a:effectLst/>
              </a:rPr>
              <a:t>e.g</a:t>
            </a:r>
            <a:r>
              <a:rPr lang="en-US" sz="2600" dirty="0">
                <a:effectLst/>
              </a:rPr>
              <a:t>., genital </a:t>
            </a:r>
            <a:r>
              <a:rPr lang="en-US" sz="2600" dirty="0" smtClean="0">
                <a:effectLst/>
              </a:rPr>
              <a:t>injuries.</a:t>
            </a:r>
          </a:p>
          <a:p>
            <a:pPr lvl="1">
              <a:buFont typeface="Arial"/>
              <a:buChar char="•"/>
            </a:pPr>
            <a:endParaRPr lang="en-US" sz="2600" dirty="0" smtClean="0">
              <a:effectLst/>
            </a:endParaRPr>
          </a:p>
          <a:p>
            <a:pPr lvl="1">
              <a:buFont typeface="Arial"/>
              <a:buChar char="•"/>
            </a:pPr>
            <a:r>
              <a:rPr lang="en-US" sz="2600" dirty="0" smtClean="0">
                <a:effectLst/>
              </a:rPr>
              <a:t>Require </a:t>
            </a:r>
            <a:r>
              <a:rPr lang="en-US" sz="2600" dirty="0">
                <a:effectLst/>
              </a:rPr>
              <a:t>that </a:t>
            </a:r>
            <a:r>
              <a:rPr lang="en-US" sz="2600" dirty="0" smtClean="0">
                <a:effectLst/>
              </a:rPr>
              <a:t>sensitive photographs be </a:t>
            </a:r>
            <a:r>
              <a:rPr lang="en-US" sz="2600" dirty="0">
                <a:effectLst/>
              </a:rPr>
              <a:t>viewed </a:t>
            </a:r>
            <a:r>
              <a:rPr lang="en-US" sz="2600" dirty="0" smtClean="0">
                <a:effectLst/>
              </a:rPr>
              <a:t>only </a:t>
            </a:r>
            <a:r>
              <a:rPr lang="en-US" sz="2600" dirty="0">
                <a:effectLst/>
              </a:rPr>
              <a:t>in the </a:t>
            </a:r>
            <a:r>
              <a:rPr lang="en-US" sz="2600" dirty="0" smtClean="0">
                <a:effectLst/>
              </a:rPr>
              <a:t>courthouse </a:t>
            </a:r>
            <a:r>
              <a:rPr lang="en-US" sz="2600" dirty="0">
                <a:effectLst/>
              </a:rPr>
              <a:t>or prosecutor’s </a:t>
            </a:r>
            <a:r>
              <a:rPr lang="en-US" sz="2600" dirty="0" smtClean="0">
                <a:effectLst/>
              </a:rPr>
              <a:t>office</a:t>
            </a:r>
          </a:p>
          <a:p>
            <a:pPr lvl="1">
              <a:buFont typeface="Arial"/>
              <a:buChar char="•"/>
            </a:pPr>
            <a:endParaRPr lang="en-US" sz="1800" dirty="0" smtClean="0">
              <a:effectLst/>
            </a:endParaRPr>
          </a:p>
          <a:p>
            <a:pPr lvl="1">
              <a:buFont typeface="Arial"/>
              <a:buChar char="•"/>
            </a:pPr>
            <a:r>
              <a:rPr lang="en-US" sz="2600" dirty="0">
                <a:effectLst/>
              </a:rPr>
              <a:t>During trial, limit use of sensitive photographs to only the necessary showing.</a:t>
            </a:r>
          </a:p>
          <a:p>
            <a:pPr marL="0" indent="0">
              <a:buNone/>
            </a:pPr>
            <a:endParaRPr lang="en-US" sz="2600" dirty="0">
              <a:effectLst/>
            </a:endParaRPr>
          </a:p>
          <a:p>
            <a:pPr marL="0" indent="0">
              <a:buNone/>
            </a:pPr>
            <a:endParaRPr lang="en-US" dirty="0">
              <a:effectLst/>
            </a:endParaRPr>
          </a:p>
          <a:p>
            <a:endParaRPr lang="en-US" dirty="0"/>
          </a:p>
        </p:txBody>
      </p:sp>
      <p:sp>
        <p:nvSpPr>
          <p:cNvPr id="5" name="Slide Number Placeholder 4"/>
          <p:cNvSpPr>
            <a:spLocks noGrp="1"/>
          </p:cNvSpPr>
          <p:nvPr>
            <p:ph type="sldNum" sz="quarter" idx="12"/>
          </p:nvPr>
        </p:nvSpPr>
        <p:spPr/>
        <p:txBody>
          <a:bodyPr/>
          <a:lstStyle/>
          <a:p>
            <a:pPr>
              <a:defRPr/>
            </a:pPr>
            <a:fld id="{7E28BF5D-F7DE-4D80-9839-B4221ED7705D}" type="slidenum">
              <a:rPr lang="en-US" smtClean="0"/>
              <a:pPr>
                <a:defRPr/>
              </a:pPr>
              <a:t>90</a:t>
            </a:fld>
            <a:endParaRPr lang="en-US" dirty="0"/>
          </a:p>
        </p:txBody>
      </p:sp>
      <p:sp>
        <p:nvSpPr>
          <p:cNvPr id="7" name="Footer Placeholder 6"/>
          <p:cNvSpPr>
            <a:spLocks noGrp="1"/>
          </p:cNvSpPr>
          <p:nvPr>
            <p:ph type="ftr" sz="quarter" idx="11"/>
          </p:nvPr>
        </p:nvSpPr>
        <p:spPr/>
        <p:txBody>
          <a:bodyPr/>
          <a:lstStyle/>
          <a:p>
            <a:pPr>
              <a:defRPr/>
            </a:pPr>
            <a:r>
              <a:rPr lang="en-US" smtClean="0"/>
              <a:t>Copyright © 2013 Legal Momentum</a:t>
            </a:r>
            <a:endParaRPr lang="en-US" dirty="0"/>
          </a:p>
        </p:txBody>
      </p:sp>
    </p:spTree>
    <p:extLst>
      <p:ext uri="{BB962C8B-B14F-4D97-AF65-F5344CB8AC3E}">
        <p14:creationId xmlns:p14="http://schemas.microsoft.com/office/powerpoint/2010/main" xmlns="" val="34154450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325"/>
            <a:ext cx="8229600" cy="1143000"/>
          </a:xfrm>
        </p:spPr>
        <p:txBody>
          <a:bodyPr/>
          <a:lstStyle/>
          <a:p>
            <a:r>
              <a:rPr lang="en-US" dirty="0">
                <a:effectLst/>
                <a:ea typeface="ＭＳ Ｐゴシック"/>
              </a:rPr>
              <a:t>Recommendations for Judges</a:t>
            </a:r>
            <a:endParaRPr lang="en-US" dirty="0"/>
          </a:p>
        </p:txBody>
      </p:sp>
      <p:sp>
        <p:nvSpPr>
          <p:cNvPr id="3" name="Content Placeholder 2"/>
          <p:cNvSpPr>
            <a:spLocks noGrp="1"/>
          </p:cNvSpPr>
          <p:nvPr>
            <p:ph idx="1"/>
          </p:nvPr>
        </p:nvSpPr>
        <p:spPr/>
        <p:txBody>
          <a:bodyPr/>
          <a:lstStyle/>
          <a:p>
            <a:r>
              <a:rPr lang="en-US" dirty="0">
                <a:effectLst/>
              </a:rPr>
              <a:t>Protect Victim </a:t>
            </a:r>
            <a:r>
              <a:rPr lang="en-US" dirty="0" smtClean="0">
                <a:effectLst/>
              </a:rPr>
              <a:t>Privacy</a:t>
            </a:r>
            <a:r>
              <a:rPr lang="en-US" dirty="0" smtClean="0"/>
              <a:t>:</a:t>
            </a:r>
          </a:p>
          <a:p>
            <a:endParaRPr lang="en-US" sz="1800" dirty="0" smtClean="0">
              <a:effectLst/>
            </a:endParaRPr>
          </a:p>
          <a:p>
            <a:pPr lvl="1"/>
            <a:r>
              <a:rPr lang="en-US" sz="2600" dirty="0" smtClean="0">
                <a:effectLst/>
              </a:rPr>
              <a:t>Protect </a:t>
            </a:r>
            <a:r>
              <a:rPr lang="en-US" sz="2600" dirty="0" smtClean="0"/>
              <a:t> the </a:t>
            </a:r>
            <a:r>
              <a:rPr lang="en-US" sz="2600" dirty="0" smtClean="0">
                <a:effectLst/>
              </a:rPr>
              <a:t>victim’s </a:t>
            </a:r>
            <a:r>
              <a:rPr lang="en-US" sz="2600" dirty="0">
                <a:effectLst/>
              </a:rPr>
              <a:t>counseling and mental health records. </a:t>
            </a:r>
            <a:endParaRPr lang="en-US" sz="2600" dirty="0" smtClean="0">
              <a:effectLst/>
            </a:endParaRPr>
          </a:p>
          <a:p>
            <a:pPr lvl="1">
              <a:buNone/>
            </a:pPr>
            <a:endParaRPr lang="en-US" sz="1800" dirty="0" smtClean="0">
              <a:effectLst/>
            </a:endParaRPr>
          </a:p>
          <a:p>
            <a:pPr lvl="1"/>
            <a:r>
              <a:rPr lang="en-US" sz="2600" dirty="0" smtClean="0">
                <a:effectLst/>
              </a:rPr>
              <a:t>Do </a:t>
            </a:r>
            <a:r>
              <a:rPr lang="en-US" sz="2600" dirty="0">
                <a:effectLst/>
              </a:rPr>
              <a:t>not use </a:t>
            </a:r>
            <a:r>
              <a:rPr lang="en-US" sz="2600" dirty="0" smtClean="0">
                <a:effectLst/>
              </a:rPr>
              <a:t>the victim’s full name </a:t>
            </a:r>
            <a:r>
              <a:rPr lang="en-US" sz="2600" dirty="0">
                <a:effectLst/>
              </a:rPr>
              <a:t>in opinions or orders that may be available to the public or published in the news media or on line.</a:t>
            </a:r>
          </a:p>
          <a:p>
            <a:endParaRPr lang="en-US" dirty="0"/>
          </a:p>
        </p:txBody>
      </p:sp>
      <p:sp>
        <p:nvSpPr>
          <p:cNvPr id="5" name="Slide Number Placeholder 4"/>
          <p:cNvSpPr>
            <a:spLocks noGrp="1"/>
          </p:cNvSpPr>
          <p:nvPr>
            <p:ph type="sldNum" sz="quarter" idx="12"/>
          </p:nvPr>
        </p:nvSpPr>
        <p:spPr/>
        <p:txBody>
          <a:bodyPr/>
          <a:lstStyle/>
          <a:p>
            <a:pPr>
              <a:defRPr/>
            </a:pPr>
            <a:fld id="{7E28BF5D-F7DE-4D80-9839-B4221ED7705D}" type="slidenum">
              <a:rPr lang="en-US" smtClean="0"/>
              <a:pPr>
                <a:defRPr/>
              </a:pPr>
              <a:t>91</a:t>
            </a:fld>
            <a:endParaRPr lang="en-US" dirty="0"/>
          </a:p>
        </p:txBody>
      </p:sp>
      <p:sp>
        <p:nvSpPr>
          <p:cNvPr id="7" name="Footer Placeholder 6"/>
          <p:cNvSpPr>
            <a:spLocks noGrp="1"/>
          </p:cNvSpPr>
          <p:nvPr>
            <p:ph type="ftr" sz="quarter" idx="11"/>
          </p:nvPr>
        </p:nvSpPr>
        <p:spPr/>
        <p:txBody>
          <a:bodyPr/>
          <a:lstStyle/>
          <a:p>
            <a:pPr>
              <a:defRPr/>
            </a:pPr>
            <a:r>
              <a:rPr lang="en-US" smtClean="0"/>
              <a:t>Copyright © 2013 Legal Momentum</a:t>
            </a:r>
            <a:endParaRPr lang="en-US" dirty="0"/>
          </a:p>
        </p:txBody>
      </p:sp>
    </p:spTree>
    <p:extLst>
      <p:ext uri="{BB962C8B-B14F-4D97-AF65-F5344CB8AC3E}">
        <p14:creationId xmlns:p14="http://schemas.microsoft.com/office/powerpoint/2010/main" xmlns="" val="8418009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3837"/>
            <a:ext cx="8229600" cy="1143000"/>
          </a:xfrm>
        </p:spPr>
        <p:txBody>
          <a:bodyPr/>
          <a:lstStyle/>
          <a:p>
            <a:r>
              <a:rPr lang="en-US" dirty="0">
                <a:effectLst/>
                <a:ea typeface="ＭＳ Ｐゴシック"/>
              </a:rPr>
              <a:t>Recommendations for Judges</a:t>
            </a:r>
            <a:endParaRPr lang="en-US" dirty="0"/>
          </a:p>
        </p:txBody>
      </p:sp>
      <p:sp>
        <p:nvSpPr>
          <p:cNvPr id="3" name="Content Placeholder 2"/>
          <p:cNvSpPr>
            <a:spLocks noGrp="1"/>
          </p:cNvSpPr>
          <p:nvPr>
            <p:ph idx="1"/>
          </p:nvPr>
        </p:nvSpPr>
        <p:spPr/>
        <p:txBody>
          <a:bodyPr/>
          <a:lstStyle/>
          <a:p>
            <a:r>
              <a:rPr lang="en-US" sz="2600" dirty="0">
                <a:effectLst/>
              </a:rPr>
              <a:t>In statements from the bench and written </a:t>
            </a:r>
            <a:r>
              <a:rPr lang="en-US" sz="2600" dirty="0" smtClean="0">
                <a:effectLst/>
              </a:rPr>
              <a:t>opinions, </a:t>
            </a:r>
            <a:r>
              <a:rPr lang="en-US" sz="2600" dirty="0">
                <a:effectLst/>
              </a:rPr>
              <a:t>utilize language that accurately reflects the crime </a:t>
            </a:r>
            <a:r>
              <a:rPr lang="en-US" sz="2600" dirty="0" smtClean="0">
                <a:effectLst/>
              </a:rPr>
              <a:t>charged.</a:t>
            </a:r>
          </a:p>
          <a:p>
            <a:endParaRPr lang="en-US" sz="1800" dirty="0" smtClean="0">
              <a:effectLst/>
            </a:endParaRPr>
          </a:p>
          <a:p>
            <a:pPr lvl="1"/>
            <a:r>
              <a:rPr lang="en-US" sz="2200" dirty="0" smtClean="0">
                <a:effectLst/>
              </a:rPr>
              <a:t>E.g., </a:t>
            </a:r>
            <a:r>
              <a:rPr lang="en-US" sz="2200" dirty="0">
                <a:effectLst/>
              </a:rPr>
              <a:t>At sentencing, avoid using the language of </a:t>
            </a:r>
            <a:r>
              <a:rPr lang="en-US" sz="2200" dirty="0" smtClean="0">
                <a:effectLst/>
              </a:rPr>
              <a:t>consensual </a:t>
            </a:r>
            <a:r>
              <a:rPr lang="en-US" sz="2200" dirty="0">
                <a:effectLst/>
              </a:rPr>
              <a:t>sex to describe assaultive acts.</a:t>
            </a:r>
          </a:p>
          <a:p>
            <a:endParaRPr lang="en-US" dirty="0"/>
          </a:p>
        </p:txBody>
      </p:sp>
      <p:sp>
        <p:nvSpPr>
          <p:cNvPr id="5" name="Slide Number Placeholder 4"/>
          <p:cNvSpPr>
            <a:spLocks noGrp="1"/>
          </p:cNvSpPr>
          <p:nvPr>
            <p:ph type="sldNum" sz="quarter" idx="12"/>
          </p:nvPr>
        </p:nvSpPr>
        <p:spPr/>
        <p:txBody>
          <a:bodyPr/>
          <a:lstStyle/>
          <a:p>
            <a:pPr>
              <a:defRPr/>
            </a:pPr>
            <a:fld id="{7E28BF5D-F7DE-4D80-9839-B4221ED7705D}" type="slidenum">
              <a:rPr lang="en-US" smtClean="0"/>
              <a:pPr>
                <a:defRPr/>
              </a:pPr>
              <a:t>92</a:t>
            </a:fld>
            <a:endParaRPr lang="en-US" dirty="0"/>
          </a:p>
        </p:txBody>
      </p:sp>
      <p:sp>
        <p:nvSpPr>
          <p:cNvPr id="7" name="Footer Placeholder 6"/>
          <p:cNvSpPr>
            <a:spLocks noGrp="1"/>
          </p:cNvSpPr>
          <p:nvPr>
            <p:ph type="ftr" sz="quarter" idx="11"/>
          </p:nvPr>
        </p:nvSpPr>
        <p:spPr/>
        <p:txBody>
          <a:bodyPr/>
          <a:lstStyle/>
          <a:p>
            <a:pPr>
              <a:defRPr/>
            </a:pPr>
            <a:r>
              <a:rPr lang="en-US" smtClean="0"/>
              <a:t>Copyright © 2013 Legal Momentum</a:t>
            </a:r>
            <a:endParaRPr lang="en-US" dirty="0"/>
          </a:p>
        </p:txBody>
      </p:sp>
    </p:spTree>
    <p:extLst>
      <p:ext uri="{BB962C8B-B14F-4D97-AF65-F5344CB8AC3E}">
        <p14:creationId xmlns:p14="http://schemas.microsoft.com/office/powerpoint/2010/main" xmlns="" val="17753205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6"/>
          <p:cNvSpPr>
            <a:spLocks noGrp="1"/>
          </p:cNvSpPr>
          <p:nvPr>
            <p:ph type="ctrTitle" idx="4294967295"/>
          </p:nvPr>
        </p:nvSpPr>
        <p:spPr>
          <a:xfrm>
            <a:off x="561977" y="2213035"/>
            <a:ext cx="8124825" cy="1943621"/>
          </a:xfrm>
          <a:noFill/>
        </p:spPr>
        <p:txBody>
          <a:bodyPr anchor="b" anchorCtr="1"/>
          <a:lstStyle/>
          <a:p>
            <a:r>
              <a:rPr lang="en-US" sz="4800" dirty="0">
                <a:effectLst/>
              </a:rPr>
              <a:t>Case Study </a:t>
            </a:r>
            <a:r>
              <a:rPr lang="en-US" sz="4800" dirty="0" smtClean="0">
                <a:effectLst/>
              </a:rPr>
              <a:t/>
            </a:r>
            <a:br>
              <a:rPr lang="en-US" sz="4800" dirty="0" smtClean="0">
                <a:effectLst/>
              </a:rPr>
            </a:br>
            <a:r>
              <a:rPr lang="en-US" sz="4800" dirty="0" smtClean="0">
                <a:effectLst/>
              </a:rPr>
              <a:t>and </a:t>
            </a:r>
            <a:br>
              <a:rPr lang="en-US" sz="4800" dirty="0" smtClean="0">
                <a:effectLst/>
              </a:rPr>
            </a:br>
            <a:r>
              <a:rPr lang="en-US" sz="4800" dirty="0" smtClean="0">
                <a:effectLst/>
              </a:rPr>
              <a:t>Decision</a:t>
            </a:r>
            <a:r>
              <a:rPr lang="en-US" sz="4800" dirty="0">
                <a:effectLst/>
              </a:rPr>
              <a:t> </a:t>
            </a:r>
            <a:r>
              <a:rPr lang="en-US" sz="4800" dirty="0" smtClean="0">
                <a:effectLst/>
              </a:rPr>
              <a:t>Making </a:t>
            </a:r>
            <a:r>
              <a:rPr lang="en-US" sz="4800" dirty="0">
                <a:effectLst/>
              </a:rPr>
              <a:t>Exercises</a:t>
            </a:r>
            <a:endParaRPr lang="en-US" sz="4800" dirty="0" smtClean="0">
              <a:effectLst/>
              <a:ea typeface="ＭＳ Ｐゴシック"/>
            </a:endParaRPr>
          </a:p>
        </p:txBody>
      </p:sp>
      <p:sp>
        <p:nvSpPr>
          <p:cNvPr id="6" name="Slide Number Placeholder 5"/>
          <p:cNvSpPr>
            <a:spLocks noGrp="1"/>
          </p:cNvSpPr>
          <p:nvPr>
            <p:ph type="sldNum" sz="quarter" idx="12"/>
          </p:nvPr>
        </p:nvSpPr>
        <p:spPr/>
        <p:txBody>
          <a:bodyPr/>
          <a:lstStyle/>
          <a:p>
            <a:pPr>
              <a:defRPr/>
            </a:pPr>
            <a:fld id="{7E28BF5D-F7DE-4D80-9839-B4221ED7705D}" type="slidenum">
              <a:rPr lang="en-US" smtClean="0"/>
              <a:pPr>
                <a:defRPr/>
              </a:pPr>
              <a:t>93</a:t>
            </a:fld>
            <a:endParaRPr lang="en-US" dirty="0"/>
          </a:p>
        </p:txBody>
      </p:sp>
      <p:sp>
        <p:nvSpPr>
          <p:cNvPr id="3" name="Footer Placeholder 2"/>
          <p:cNvSpPr>
            <a:spLocks noGrp="1"/>
          </p:cNvSpPr>
          <p:nvPr>
            <p:ph type="ftr" sz="quarter" idx="11"/>
          </p:nvPr>
        </p:nvSpPr>
        <p:spPr/>
        <p:txBody>
          <a:bodyPr/>
          <a:lstStyle/>
          <a:p>
            <a:pPr>
              <a:defRPr/>
            </a:pPr>
            <a:r>
              <a:rPr lang="en-US" smtClean="0"/>
              <a:t>Copyright © 2013 Legal Momentum</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4307"/>
            <a:ext cx="8229600" cy="1143000"/>
          </a:xfrm>
        </p:spPr>
        <p:txBody>
          <a:bodyPr/>
          <a:lstStyle/>
          <a:p>
            <a:r>
              <a:rPr lang="en-US" dirty="0">
                <a:effectLst/>
              </a:rPr>
              <a:t>Suspect Examination Exercise</a:t>
            </a:r>
          </a:p>
        </p:txBody>
      </p:sp>
      <p:sp>
        <p:nvSpPr>
          <p:cNvPr id="3" name="Footer Placeholder 2"/>
          <p:cNvSpPr>
            <a:spLocks noGrp="1"/>
          </p:cNvSpPr>
          <p:nvPr>
            <p:ph type="ftr" sz="quarter" idx="11"/>
          </p:nvPr>
        </p:nvSpPr>
        <p:spPr/>
        <p:txBody>
          <a:bodyPr/>
          <a:lstStyle/>
          <a:p>
            <a:pPr>
              <a:defRPr/>
            </a:pPr>
            <a:r>
              <a:rPr lang="en-US" smtClean="0"/>
              <a:t>Copyright © 2013 Legal Momentum</a:t>
            </a:r>
            <a:endParaRPr lang="en-US" dirty="0"/>
          </a:p>
        </p:txBody>
      </p:sp>
      <p:sp>
        <p:nvSpPr>
          <p:cNvPr id="7" name="Slide Number Placeholder 6"/>
          <p:cNvSpPr>
            <a:spLocks noGrp="1"/>
          </p:cNvSpPr>
          <p:nvPr>
            <p:ph type="sldNum" sz="quarter" idx="12"/>
          </p:nvPr>
        </p:nvSpPr>
        <p:spPr/>
        <p:txBody>
          <a:bodyPr/>
          <a:lstStyle/>
          <a:p>
            <a:pPr>
              <a:defRPr/>
            </a:pPr>
            <a:fld id="{7E28BF5D-F7DE-4D80-9839-B4221ED7705D}" type="slidenum">
              <a:rPr lang="en-US" smtClean="0"/>
              <a:pPr>
                <a:defRPr/>
              </a:pPr>
              <a:t>94</a:t>
            </a:fld>
            <a:endParaRPr lang="en-US" dirty="0"/>
          </a:p>
        </p:txBody>
      </p:sp>
    </p:spTree>
    <p:extLst>
      <p:ext uri="{BB962C8B-B14F-4D97-AF65-F5344CB8AC3E}">
        <p14:creationId xmlns="" xmlns:p14="http://schemas.microsoft.com/office/powerpoint/2010/main" val="19531573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2094"/>
            <a:ext cx="8229600" cy="1143000"/>
          </a:xfrm>
        </p:spPr>
        <p:txBody>
          <a:bodyPr/>
          <a:lstStyle/>
          <a:p>
            <a:r>
              <a:rPr lang="en-US" dirty="0">
                <a:effectLst/>
              </a:rPr>
              <a:t>Scope of SANE Testimony Exercise</a:t>
            </a:r>
          </a:p>
        </p:txBody>
      </p:sp>
      <p:sp>
        <p:nvSpPr>
          <p:cNvPr id="3" name="Footer Placeholder 2"/>
          <p:cNvSpPr>
            <a:spLocks noGrp="1"/>
          </p:cNvSpPr>
          <p:nvPr>
            <p:ph type="ftr" sz="quarter" idx="11"/>
          </p:nvPr>
        </p:nvSpPr>
        <p:spPr/>
        <p:txBody>
          <a:bodyPr/>
          <a:lstStyle/>
          <a:p>
            <a:pPr>
              <a:defRPr/>
            </a:pPr>
            <a:r>
              <a:rPr lang="en-US" smtClean="0"/>
              <a:t>Copyright © 2013 Legal Momentum</a:t>
            </a:r>
            <a:endParaRPr lang="en-US" dirty="0"/>
          </a:p>
        </p:txBody>
      </p:sp>
      <p:sp>
        <p:nvSpPr>
          <p:cNvPr id="4" name="Slide Number Placeholder 3"/>
          <p:cNvSpPr>
            <a:spLocks noGrp="1"/>
          </p:cNvSpPr>
          <p:nvPr>
            <p:ph type="sldNum" sz="quarter" idx="12"/>
          </p:nvPr>
        </p:nvSpPr>
        <p:spPr/>
        <p:txBody>
          <a:bodyPr/>
          <a:lstStyle/>
          <a:p>
            <a:pPr>
              <a:defRPr/>
            </a:pPr>
            <a:fld id="{7E28BF5D-F7DE-4D80-9839-B4221ED7705D}" type="slidenum">
              <a:rPr lang="en-US" smtClean="0"/>
              <a:pPr>
                <a:defRPr/>
              </a:pPr>
              <a:t>95</a:t>
            </a:fld>
            <a:endParaRPr lang="en-US" dirty="0"/>
          </a:p>
        </p:txBody>
      </p:sp>
    </p:spTree>
    <p:extLst>
      <p:ext uri="{BB962C8B-B14F-4D97-AF65-F5344CB8AC3E}">
        <p14:creationId xmlns="" xmlns:p14="http://schemas.microsoft.com/office/powerpoint/2010/main" val="1094916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1745"/>
            <a:ext cx="8229600" cy="1143000"/>
          </a:xfrm>
        </p:spPr>
        <p:txBody>
          <a:bodyPr/>
          <a:lstStyle/>
          <a:p>
            <a:r>
              <a:rPr lang="en-US" i="1" dirty="0">
                <a:effectLst/>
              </a:rPr>
              <a:t>Crawford</a:t>
            </a:r>
            <a:r>
              <a:rPr lang="en-US" dirty="0">
                <a:effectLst/>
              </a:rPr>
              <a:t> Exercise</a:t>
            </a:r>
          </a:p>
        </p:txBody>
      </p:sp>
      <p:sp>
        <p:nvSpPr>
          <p:cNvPr id="3" name="Footer Placeholder 2"/>
          <p:cNvSpPr>
            <a:spLocks noGrp="1"/>
          </p:cNvSpPr>
          <p:nvPr>
            <p:ph type="ftr" sz="quarter" idx="11"/>
          </p:nvPr>
        </p:nvSpPr>
        <p:spPr/>
        <p:txBody>
          <a:bodyPr/>
          <a:lstStyle/>
          <a:p>
            <a:pPr>
              <a:defRPr/>
            </a:pPr>
            <a:r>
              <a:rPr lang="en-US" smtClean="0"/>
              <a:t>Copyright © 2013 Legal Momentum</a:t>
            </a:r>
            <a:endParaRPr lang="en-US" dirty="0"/>
          </a:p>
        </p:txBody>
      </p:sp>
      <p:sp>
        <p:nvSpPr>
          <p:cNvPr id="4" name="Slide Number Placeholder 3"/>
          <p:cNvSpPr>
            <a:spLocks noGrp="1"/>
          </p:cNvSpPr>
          <p:nvPr>
            <p:ph type="sldNum" sz="quarter" idx="12"/>
          </p:nvPr>
        </p:nvSpPr>
        <p:spPr/>
        <p:txBody>
          <a:bodyPr/>
          <a:lstStyle/>
          <a:p>
            <a:pPr>
              <a:defRPr/>
            </a:pPr>
            <a:fld id="{7E28BF5D-F7DE-4D80-9839-B4221ED7705D}" type="slidenum">
              <a:rPr lang="en-US" smtClean="0"/>
              <a:pPr>
                <a:defRPr/>
              </a:pPr>
              <a:t>96</a:t>
            </a:fld>
            <a:endParaRPr lang="en-US" dirty="0"/>
          </a:p>
        </p:txBody>
      </p:sp>
    </p:spTree>
    <p:extLst>
      <p:ext uri="{BB962C8B-B14F-4D97-AF65-F5344CB8AC3E}">
        <p14:creationId xmlns="" xmlns:p14="http://schemas.microsoft.com/office/powerpoint/2010/main" val="17802642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457200" y="277813"/>
            <a:ext cx="8229600" cy="1233487"/>
          </a:xfrm>
        </p:spPr>
        <p:txBody>
          <a:bodyPr/>
          <a:lstStyle/>
          <a:p>
            <a:pPr algn="ctr" eaLnBrk="1" hangingPunct="1"/>
            <a:r>
              <a:rPr lang="en-US" dirty="0" smtClean="0">
                <a:effectLst/>
                <a:ea typeface="ＭＳ Ｐゴシック"/>
                <a:cs typeface="ＭＳ Ｐゴシック"/>
              </a:rPr>
              <a:t>Thank You</a:t>
            </a:r>
          </a:p>
        </p:txBody>
      </p:sp>
      <p:sp>
        <p:nvSpPr>
          <p:cNvPr id="24579" name="Content Placeholder 7"/>
          <p:cNvSpPr>
            <a:spLocks noGrp="1"/>
          </p:cNvSpPr>
          <p:nvPr>
            <p:ph idx="1"/>
          </p:nvPr>
        </p:nvSpPr>
        <p:spPr>
          <a:xfrm>
            <a:off x="457200" y="1536700"/>
            <a:ext cx="8229600" cy="4530725"/>
          </a:xfrm>
        </p:spPr>
        <p:txBody>
          <a:bodyPr/>
          <a:lstStyle/>
          <a:p>
            <a:pPr algn="ctr" eaLnBrk="1" hangingPunct="1">
              <a:buFont typeface="Wingdings" pitchFamily="2" charset="2"/>
              <a:buNone/>
            </a:pPr>
            <a:r>
              <a:rPr lang="en-US" dirty="0" smtClean="0">
                <a:effectLst/>
                <a:ea typeface="ＭＳ Ｐゴシック"/>
                <a:cs typeface="ＭＳ Ｐゴシック"/>
              </a:rPr>
              <a:t>For More Information, Contact:</a:t>
            </a:r>
          </a:p>
          <a:p>
            <a:pPr algn="ctr" eaLnBrk="1" hangingPunct="1">
              <a:buFont typeface="Wingdings" pitchFamily="2" charset="2"/>
              <a:buNone/>
            </a:pPr>
            <a:r>
              <a:rPr lang="en-US" dirty="0" smtClean="0">
                <a:effectLst/>
                <a:ea typeface="ＭＳ Ｐゴシック"/>
                <a:cs typeface="ＭＳ Ｐゴシック"/>
              </a:rPr>
              <a:t>National Judicial Education Program,</a:t>
            </a:r>
          </a:p>
          <a:p>
            <a:pPr algn="ctr" eaLnBrk="1" hangingPunct="1">
              <a:buFont typeface="Wingdings" pitchFamily="2" charset="2"/>
              <a:buNone/>
            </a:pPr>
            <a:r>
              <a:rPr lang="en-US" dirty="0" smtClean="0">
                <a:effectLst/>
                <a:ea typeface="ＭＳ Ｐゴシック"/>
                <a:cs typeface="ＭＳ Ｐゴシック"/>
              </a:rPr>
              <a:t>Legal Momentum</a:t>
            </a:r>
          </a:p>
          <a:p>
            <a:pPr algn="ctr" eaLnBrk="1" hangingPunct="1">
              <a:buFont typeface="Wingdings" pitchFamily="2" charset="2"/>
              <a:buNone/>
            </a:pPr>
            <a:r>
              <a:rPr lang="en-US" dirty="0" smtClean="0">
                <a:effectLst/>
                <a:ea typeface="ＭＳ Ｐゴシック"/>
                <a:cs typeface="ＭＳ Ｐゴシック"/>
              </a:rPr>
              <a:t>(212) 413-7518</a:t>
            </a:r>
          </a:p>
          <a:p>
            <a:pPr algn="ctr" eaLnBrk="1" hangingPunct="1">
              <a:buFont typeface="Wingdings" pitchFamily="2" charset="2"/>
              <a:buNone/>
            </a:pPr>
            <a:r>
              <a:rPr lang="en-US" dirty="0" smtClean="0">
                <a:effectLst/>
                <a:ea typeface="ＭＳ Ｐゴシック"/>
                <a:cs typeface="ＭＳ Ｐゴシック"/>
                <a:hlinkClick r:id="rId3"/>
              </a:rPr>
              <a:t>www.njep.org</a:t>
            </a:r>
            <a:r>
              <a:rPr lang="en-US" dirty="0" smtClean="0">
                <a:effectLst/>
                <a:ea typeface="ＭＳ Ｐゴシック"/>
                <a:cs typeface="ＭＳ Ｐゴシック"/>
              </a:rPr>
              <a:t> </a:t>
            </a:r>
            <a:br>
              <a:rPr lang="en-US" dirty="0" smtClean="0">
                <a:effectLst/>
                <a:ea typeface="ＭＳ Ｐゴシック"/>
                <a:cs typeface="ＭＳ Ｐゴシック"/>
              </a:rPr>
            </a:br>
            <a:r>
              <a:rPr lang="en-US" dirty="0" smtClean="0">
                <a:effectLst/>
                <a:ea typeface="ＭＳ Ｐゴシック"/>
                <a:cs typeface="ＭＳ Ｐゴシック"/>
                <a:hlinkClick r:id="rId4"/>
              </a:rPr>
              <a:t>njep@legalmomentum.org</a:t>
            </a:r>
            <a:r>
              <a:rPr lang="en-US" dirty="0" smtClean="0">
                <a:effectLst/>
                <a:ea typeface="ＭＳ Ｐゴシック"/>
                <a:cs typeface="ＭＳ Ｐゴシック"/>
              </a:rPr>
              <a:t> </a:t>
            </a:r>
          </a:p>
          <a:p>
            <a:pPr algn="ctr" eaLnBrk="1" hangingPunct="1">
              <a:buFont typeface="Wingdings" pitchFamily="2" charset="2"/>
              <a:buNone/>
            </a:pPr>
            <a:endParaRPr lang="en-US" dirty="0" smtClean="0">
              <a:effectLst/>
              <a:ea typeface="ＭＳ Ｐゴシック"/>
              <a:cs typeface="ＭＳ Ｐゴシック"/>
            </a:endParaRPr>
          </a:p>
          <a:p>
            <a:pPr algn="ctr" eaLnBrk="1" hangingPunct="1">
              <a:buFont typeface="Wingdings" pitchFamily="2" charset="2"/>
              <a:buNone/>
            </a:pPr>
            <a:endParaRPr lang="en-US" dirty="0" smtClean="0">
              <a:effectLst/>
              <a:ea typeface="ＭＳ Ｐゴシック"/>
              <a:cs typeface="ＭＳ Ｐゴシック"/>
            </a:endParaRPr>
          </a:p>
        </p:txBody>
      </p:sp>
      <p:sp>
        <p:nvSpPr>
          <p:cNvPr id="24580" name="Slide Number Placeholder 6"/>
          <p:cNvSpPr>
            <a:spLocks noGrp="1"/>
          </p:cNvSpPr>
          <p:nvPr>
            <p:ph type="sldNum" sz="quarter" idx="10"/>
          </p:nvPr>
        </p:nvSpPr>
        <p:spPr>
          <a:xfrm>
            <a:off x="8339138" y="6278563"/>
            <a:ext cx="695323" cy="457200"/>
          </a:xfrm>
          <a:noFill/>
        </p:spPr>
        <p:txBody>
          <a:bodyPr/>
          <a:lstStyle/>
          <a:p>
            <a:fld id="{5C6217D5-AD4E-471F-984B-F63CB7DA544E}" type="slidenum">
              <a:rPr lang="en-US" smtClean="0">
                <a:latin typeface="Verdana" pitchFamily="34" charset="0"/>
                <a:cs typeface="Arial" pitchFamily="34" charset="0"/>
              </a:rPr>
              <a:pPr/>
              <a:t>97</a:t>
            </a:fld>
            <a:endParaRPr lang="en-US" dirty="0" smtClean="0">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lance">
  <a:themeElements>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fontScheme name="Balance">
      <a:majorFont>
        <a:latin typeface="Arial"/>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5822</TotalTime>
  <Words>14038</Words>
  <Application>Microsoft Office PowerPoint</Application>
  <PresentationFormat>On-screen Show (4:3)</PresentationFormat>
  <Paragraphs>1408</Paragraphs>
  <Slides>97</Slides>
  <Notes>97</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Balance</vt:lpstr>
      <vt:lpstr>Medical Forensic  Sexual Assault Examinations:  What Are They, and  What Can They Tell the Courts? </vt:lpstr>
      <vt:lpstr>Topics Covered</vt:lpstr>
      <vt:lpstr>Centers for Disease Control 2010 National Intimate Partner and Sexual Violence Survey*</vt:lpstr>
      <vt:lpstr>Medical Evidence in Rape Trials</vt:lpstr>
      <vt:lpstr>What is a Medical Forensic Sexual Assault Examination?</vt:lpstr>
      <vt:lpstr>Purposes of the Medical Forensic  Sexual Assault Examination</vt:lpstr>
      <vt:lpstr>Violence Against Women Act</vt:lpstr>
      <vt:lpstr>Who Conducts a Medical Forensic Sexual Assault Examination?</vt:lpstr>
      <vt:lpstr>SANE Training</vt:lpstr>
      <vt:lpstr>SANE Training</vt:lpstr>
      <vt:lpstr>Need for SANE Programs</vt:lpstr>
      <vt:lpstr>Before There Were SANE Programs</vt:lpstr>
      <vt:lpstr>History</vt:lpstr>
      <vt:lpstr>Founding and Expansion of SANE Programs</vt:lpstr>
      <vt:lpstr>Terminology: Patient/Victim</vt:lpstr>
      <vt:lpstr>Benefits of SANE Programs</vt:lpstr>
      <vt:lpstr>Slide 17</vt:lpstr>
      <vt:lpstr>Medical Forensic Sexual Assault Examinations and  Evidence Collection Kits</vt:lpstr>
      <vt:lpstr>Medical Forensic Sexual Assault Examinations</vt:lpstr>
      <vt:lpstr>Comprehensive Sexual Assault Assessment Form </vt:lpstr>
      <vt:lpstr>Components of a Medical Forensic Sexual Assault Examination</vt:lpstr>
      <vt:lpstr>Informed Consent</vt:lpstr>
      <vt:lpstr>Confidentiality and Rape Shield Laws</vt:lpstr>
      <vt:lpstr>Patient’s Demeanor </vt:lpstr>
      <vt:lpstr>Patient’s History</vt:lpstr>
      <vt:lpstr>Patient History</vt:lpstr>
      <vt:lpstr>SANE Documents Patient’s History</vt:lpstr>
      <vt:lpstr>Assailant Information</vt:lpstr>
      <vt:lpstr>Types of Injuries Sexual Assault Victims May Sustain</vt:lpstr>
      <vt:lpstr>Head-to-Toe Assessment</vt:lpstr>
      <vt:lpstr>Slide 31</vt:lpstr>
      <vt:lpstr>Slide 32</vt:lpstr>
      <vt:lpstr>Slide 33</vt:lpstr>
      <vt:lpstr>Slide 34</vt:lpstr>
      <vt:lpstr>Detailed Genital Assessment</vt:lpstr>
      <vt:lpstr>Slide 36</vt:lpstr>
      <vt:lpstr>Slide 37</vt:lpstr>
      <vt:lpstr>Slide 38</vt:lpstr>
      <vt:lpstr>Aids to Accurate Visualization and Recording of   Genital Injuries</vt:lpstr>
      <vt:lpstr>Photographing Genital Injuries</vt:lpstr>
      <vt:lpstr>Reasons for Absence of Female Genital Injuries </vt:lpstr>
      <vt:lpstr>Sexual Assault  Forensic Evidence Kit</vt:lpstr>
      <vt:lpstr>Sexual Assault Forensic Evidence Kit</vt:lpstr>
      <vt:lpstr>Sexual Assault Evidence Kit Chain of Custody</vt:lpstr>
      <vt:lpstr>Time Frames for  Evidence Collection</vt:lpstr>
      <vt:lpstr>Discharge Planning</vt:lpstr>
      <vt:lpstr>Medication and Discharge</vt:lpstr>
      <vt:lpstr>Discharge Safety Planning</vt:lpstr>
      <vt:lpstr>Suspect Examinations</vt:lpstr>
      <vt:lpstr>Suspect Examinations</vt:lpstr>
      <vt:lpstr>Suspect Examinations</vt:lpstr>
      <vt:lpstr>Suspect Examinations</vt:lpstr>
      <vt:lpstr>Suspect Examinations</vt:lpstr>
      <vt:lpstr>Suspect Examinations</vt:lpstr>
      <vt:lpstr>Buccal Swabs for DNA</vt:lpstr>
      <vt:lpstr>Buccal Swabs</vt:lpstr>
      <vt:lpstr>Telemedicine</vt:lpstr>
      <vt:lpstr>Telemedicine </vt:lpstr>
      <vt:lpstr>Telemedicine for Medical Forensic Sexual Assault Examinations</vt:lpstr>
      <vt:lpstr>Telemedicine</vt:lpstr>
      <vt:lpstr>Telemedicine</vt:lpstr>
      <vt:lpstr>SANEs in the Courtroom</vt:lpstr>
      <vt:lpstr>SANE Testimony</vt:lpstr>
      <vt:lpstr>SANE Testimony</vt:lpstr>
      <vt:lpstr>What Can A Sexual Assault Medical Forensic Examination “Prove”?</vt:lpstr>
      <vt:lpstr>Genital Injuries</vt:lpstr>
      <vt:lpstr>Non-Genital Injuries</vt:lpstr>
      <vt:lpstr>The “CSI Effect”</vt:lpstr>
      <vt:lpstr>SANE Testimony Can Minimize the “CSI Effect”</vt:lpstr>
      <vt:lpstr>SANE Testimony</vt:lpstr>
      <vt:lpstr>Medical Evidence  Hearsay Exception  Federal Rule of Evidence 803 (4) </vt:lpstr>
      <vt:lpstr>Fact Witness Federal Rule of Evidence 701</vt:lpstr>
      <vt:lpstr>SANE Testimony: Fact Witness</vt:lpstr>
      <vt:lpstr>The Ultimate Issue of Fact</vt:lpstr>
      <vt:lpstr>Expert Witnesses Federal Rule of Evidence 702</vt:lpstr>
      <vt:lpstr>Bases of an Expert’s Opinion Testimony  Federal Rule of Evidence 703</vt:lpstr>
      <vt:lpstr>Expert Witnesses</vt:lpstr>
      <vt:lpstr>Expert Witnesses</vt:lpstr>
      <vt:lpstr>Expert Witness</vt:lpstr>
      <vt:lpstr>Scope of SANEs’ Testimony</vt:lpstr>
      <vt:lpstr>DNA Analysis</vt:lpstr>
      <vt:lpstr>Drug-Facilitated Rape</vt:lpstr>
      <vt:lpstr>Bullcoming v. New Mexico</vt:lpstr>
      <vt:lpstr>Crawford v. Washington</vt:lpstr>
      <vt:lpstr>Recommendations for Judges</vt:lpstr>
      <vt:lpstr>Recommendations for Judges</vt:lpstr>
      <vt:lpstr>Recommendations for Judges</vt:lpstr>
      <vt:lpstr>Recommendations for Judges</vt:lpstr>
      <vt:lpstr>Recommendations for Judges</vt:lpstr>
      <vt:lpstr>Recommendations for Judges</vt:lpstr>
      <vt:lpstr>Recommendations for Judges</vt:lpstr>
      <vt:lpstr>Recommendations for Judges</vt:lpstr>
      <vt:lpstr>Case Study  and  Decision Making Exercises</vt:lpstr>
      <vt:lpstr>Suspect Examination Exercise</vt:lpstr>
      <vt:lpstr>Scope of SANE Testimony Exercise</vt:lpstr>
      <vt:lpstr>Crawford Exercise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Raped or “Seduced”? How Language Shapes Our Response to Sexual Violence</dc:title>
  <dc:creator>Claudia Bayliff</dc:creator>
  <cp:lastModifiedBy>etheodorou</cp:lastModifiedBy>
  <cp:revision>259</cp:revision>
  <cp:lastPrinted>2011-09-28T15:30:55Z</cp:lastPrinted>
  <dcterms:created xsi:type="dcterms:W3CDTF">2013-08-19T14:32:25Z</dcterms:created>
  <dcterms:modified xsi:type="dcterms:W3CDTF">2013-11-19T17:21:02Z</dcterms:modified>
</cp:coreProperties>
</file>